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comments/comment3.xml" ContentType="application/vnd.openxmlformats-officedocument.presentationml.comments+xml"/>
  <Override PartName="/ppt/notesSlides/notesSlide7.xml" ContentType="application/vnd.openxmlformats-officedocument.presentationml.notesSlide+xml"/>
  <Override PartName="/ppt/comments/comment4.xml" ContentType="application/vnd.openxmlformats-officedocument.presentationml.comments+xml"/>
  <Override PartName="/ppt/notesSlides/notesSlide8.xml" ContentType="application/vnd.openxmlformats-officedocument.presentationml.notesSlide+xml"/>
  <Override PartName="/ppt/comments/comment5.xml" ContentType="application/vnd.openxmlformats-officedocument.presentationml.comments+xml"/>
  <Override PartName="/ppt/notesSlides/notesSlide9.xml" ContentType="application/vnd.openxmlformats-officedocument.presentationml.notesSlide+xml"/>
  <Override PartName="/ppt/comments/comment6.xml" ContentType="application/vnd.openxmlformats-officedocument.presentationml.comments+xml"/>
  <Override PartName="/ppt/notesSlides/notesSlide10.xml" ContentType="application/vnd.openxmlformats-officedocument.presentationml.notesSlide+xml"/>
  <Override PartName="/ppt/comments/comment7.xml" ContentType="application/vnd.openxmlformats-officedocument.presentationml.comments+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8.xml" ContentType="application/vnd.openxmlformats-officedocument.presentationml.comments+xml"/>
  <Override PartName="/ppt/notesSlides/notesSlide12.xml" ContentType="application/vnd.openxmlformats-officedocument.presentationml.notesSlide+xml"/>
  <Override PartName="/ppt/comments/comment9.xml" ContentType="application/vnd.openxmlformats-officedocument.presentationml.comments+xml"/>
  <Override PartName="/ppt/notesSlides/notesSlide13.xml" ContentType="application/vnd.openxmlformats-officedocument.presentationml.notesSlide+xml"/>
  <Override PartName="/ppt/comments/comment10.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33"/>
  </p:notesMasterIdLst>
  <p:sldIdLst>
    <p:sldId id="257" r:id="rId3"/>
    <p:sldId id="326" r:id="rId4"/>
    <p:sldId id="325" r:id="rId5"/>
    <p:sldId id="259" r:id="rId6"/>
    <p:sldId id="292" r:id="rId7"/>
    <p:sldId id="328" r:id="rId8"/>
    <p:sldId id="293" r:id="rId9"/>
    <p:sldId id="294" r:id="rId10"/>
    <p:sldId id="321" r:id="rId11"/>
    <p:sldId id="296" r:id="rId12"/>
    <p:sldId id="297" r:id="rId13"/>
    <p:sldId id="299" r:id="rId14"/>
    <p:sldId id="308" r:id="rId15"/>
    <p:sldId id="311" r:id="rId16"/>
    <p:sldId id="303" r:id="rId17"/>
    <p:sldId id="304" r:id="rId18"/>
    <p:sldId id="314" r:id="rId19"/>
    <p:sldId id="315" r:id="rId20"/>
    <p:sldId id="323" r:id="rId21"/>
    <p:sldId id="316" r:id="rId22"/>
    <p:sldId id="317" r:id="rId23"/>
    <p:sldId id="319" r:id="rId24"/>
    <p:sldId id="320" r:id="rId25"/>
    <p:sldId id="327" r:id="rId26"/>
    <p:sldId id="329" r:id="rId27"/>
    <p:sldId id="330" r:id="rId28"/>
    <p:sldId id="332" r:id="rId29"/>
    <p:sldId id="335" r:id="rId30"/>
    <p:sldId id="334" r:id="rId31"/>
    <p:sldId id="333"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cha Dave" initials=""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AD2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0755" autoAdjust="0"/>
    <p:restoredTop sz="94660"/>
  </p:normalViewPr>
  <p:slideViewPr>
    <p:cSldViewPr snapToGrid="0" snapToObjects="1">
      <p:cViewPr>
        <p:scale>
          <a:sx n="105" d="100"/>
          <a:sy n="105" d="100"/>
        </p:scale>
        <p:origin x="-1352" y="5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commentAuthors" Target="commentAuthors.xml"/><Relationship Id="rId36"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11-03T01:19:48.450" idx="2">
    <p:pos x="10" y="10"/>
    <p:text>Define click-spam, and elaborate on motives.
Transition: So what is happening today?</p:text>
  </p:cm>
</p:cmLst>
</file>

<file path=ppt/comments/comment10.xml><?xml version="1.0" encoding="utf-8"?>
<p:cmLst xmlns:a="http://schemas.openxmlformats.org/drawingml/2006/main" xmlns:r="http://schemas.openxmlformats.org/officeDocument/2006/relationships" xmlns:p="http://schemas.openxmlformats.org/presentationml/2006/main">
  <p:cm authorId="0" dt="2013-11-03T01:35:35.259" idx="14">
    <p:pos x="-914" y="161"/>
    <p:text>show </p:text>
  </p:cm>
  <p:cm authorId="0" dt="2013-11-03T01:36:44.984" idx="15">
    <p:pos x="-1751" y="186"/>
    <p:text>show that they monetize informational queries and make it easy to misclick.
Tranisition: lets look at how they monetize aka make a lot of money per user</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3-11-03T01:21:27.642" idx="3">
    <p:pos x="10" y="10"/>
    <p:text>Ad networks try to defend from CS. The filters they put in give rise to an arms race. CS techniques evolve
Transition: To give a concrete example here's a \cs technique we saw</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3-11-05T12:43:53.928" idx="4">
    <p:pos x="-1644" y="45"/>
    <p:text>Terribly sneaky malware that does extreme</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3-11-03T01:25:04.547" idx="5">
    <p:pos x="10" y="10"/>
    <p:text>See how all the heuristics don't work. Here's a thought -- since clicks are in background, there wouldnt be any purchases resulting from the clicks.
transition:elaborating on that thought.</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3-11-03T01:26:34.887" idx="6">
    <p:pos x="10" y="10"/>
    <p:text>define conversions, and say that ad network dont jave a lot of control on them. Introduce smartpricing as the technique used by ad network and say why it might be reasonable
Transition: So \cs is solved right?</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3-11-03T01:27:36.238" idx="7">
    <p:pos x="-977" y="28"/>
    <p:text>Define conversion fraud
explain that the people who convert must really have wanted to convert…
</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3-11-03T01:31:30.033" idx="10">
    <p:pos x="10" y="10"/>
    <p:text>Fake conversions on non-financial conversions are the norm
Ad networks dont know conversion type -- may not know and even if they do, it may not help.
Transition: need to go back to fundamentals of why fraud exists..</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13-11-03T01:32:15.936" idx="11">
    <p:pos x="10" y="10"/>
    <p:text>clickspammers want to make money -- so they aggresively milk users that they pay to aqcuire
let me give an example</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13-11-03T01:33:14.642" idx="12">
    <p:pos x="-941" y="72"/>
    <p:text>ad injectors inject ads. occupy prime real estate.</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7C098D-3884-9B41-A4FD-551DECF8D262}" type="doc">
      <dgm:prSet loTypeId="urn:microsoft.com/office/officeart/2005/8/layout/process1" loCatId="" qsTypeId="urn:microsoft.com/office/officeart/2005/8/quickstyle/simple4" qsCatId="simple" csTypeId="urn:microsoft.com/office/officeart/2005/8/colors/accent1_2" csCatId="accent1" phldr="1"/>
      <dgm:spPr/>
      <dgm:t>
        <a:bodyPr/>
        <a:lstStyle/>
        <a:p>
          <a:endParaRPr lang="en-US"/>
        </a:p>
      </dgm:t>
    </dgm:pt>
    <dgm:pt modelId="{CDFC3B08-D6D6-D948-A8D3-1D6131832BFA}">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Advertiser</a:t>
          </a:r>
          <a:endParaRPr lang="en-US" dirty="0"/>
        </a:p>
      </dgm:t>
    </dgm:pt>
    <dgm:pt modelId="{EF4EF636-8D72-2947-8397-9CDABF94B790}" type="parTrans" cxnId="{D6DEDDA6-26A1-8F40-9C65-B60C80D97473}">
      <dgm:prSet/>
      <dgm:spPr/>
      <dgm:t>
        <a:bodyPr/>
        <a:lstStyle/>
        <a:p>
          <a:endParaRPr lang="en-US"/>
        </a:p>
      </dgm:t>
    </dgm:pt>
    <dgm:pt modelId="{6D210F25-3AD0-864D-B8BA-9660B4E2CDD1}" type="sibTrans" cxnId="{D6DEDDA6-26A1-8F40-9C65-B60C80D97473}">
      <dgm:prSet/>
      <dgm:spPr/>
      <dgm:t>
        <a:bodyPr/>
        <a:lstStyle/>
        <a:p>
          <a:endParaRPr lang="en-US" dirty="0"/>
        </a:p>
      </dgm:t>
    </dgm:pt>
    <dgm:pt modelId="{EAE71C18-6389-9944-BCA1-39ADCBA389E0}">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Ad network</a:t>
          </a:r>
          <a:endParaRPr lang="en-US" dirty="0"/>
        </a:p>
      </dgm:t>
    </dgm:pt>
    <dgm:pt modelId="{6A04D209-351C-A148-B74A-4EB8B544F1DC}" type="parTrans" cxnId="{81C041F6-2BD2-FE4E-8FEE-BDCE87C4E097}">
      <dgm:prSet/>
      <dgm:spPr/>
      <dgm:t>
        <a:bodyPr/>
        <a:lstStyle/>
        <a:p>
          <a:endParaRPr lang="en-US"/>
        </a:p>
      </dgm:t>
    </dgm:pt>
    <dgm:pt modelId="{160588C5-1AC2-D745-9AAB-A9F6F7699D3C}" type="sibTrans" cxnId="{81C041F6-2BD2-FE4E-8FEE-BDCE87C4E097}">
      <dgm:prSet/>
      <dgm:spPr/>
      <dgm:t>
        <a:bodyPr/>
        <a:lstStyle/>
        <a:p>
          <a:endParaRPr lang="en-US" dirty="0"/>
        </a:p>
      </dgm:t>
    </dgm:pt>
    <dgm:pt modelId="{9111B128-2BD3-DB4F-88E6-1A8D1CF83253}">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Publisher</a:t>
          </a:r>
          <a:endParaRPr lang="en-US" dirty="0"/>
        </a:p>
      </dgm:t>
    </dgm:pt>
    <dgm:pt modelId="{68466D59-964D-2E48-BE0E-344145803396}" type="parTrans" cxnId="{0F2C8B07-D551-8749-AF75-0ABA02CD9D59}">
      <dgm:prSet/>
      <dgm:spPr/>
      <dgm:t>
        <a:bodyPr/>
        <a:lstStyle/>
        <a:p>
          <a:endParaRPr lang="en-US"/>
        </a:p>
      </dgm:t>
    </dgm:pt>
    <dgm:pt modelId="{DE98BD42-A5C2-D542-A02C-ABFE2255E1F1}" type="sibTrans" cxnId="{0F2C8B07-D551-8749-AF75-0ABA02CD9D59}">
      <dgm:prSet/>
      <dgm:spPr/>
      <dgm:t>
        <a:bodyPr/>
        <a:lstStyle/>
        <a:p>
          <a:endParaRPr lang="en-US" dirty="0"/>
        </a:p>
      </dgm:t>
    </dgm:pt>
    <dgm:pt modelId="{140905AE-E898-834B-B930-E347B6D45D29}">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Traffic source</a:t>
          </a:r>
          <a:endParaRPr lang="en-US" dirty="0"/>
        </a:p>
      </dgm:t>
    </dgm:pt>
    <dgm:pt modelId="{141F5EC9-E2A3-2F4E-91AC-EF681646C3B7}" type="parTrans" cxnId="{2FEDC5F2-567A-D64B-BA0A-DA0CBBCD7CC9}">
      <dgm:prSet/>
      <dgm:spPr/>
      <dgm:t>
        <a:bodyPr/>
        <a:lstStyle/>
        <a:p>
          <a:endParaRPr lang="en-US"/>
        </a:p>
      </dgm:t>
    </dgm:pt>
    <dgm:pt modelId="{E32F91F7-4D6A-FD46-A756-05F1185DCE68}" type="sibTrans" cxnId="{2FEDC5F2-567A-D64B-BA0A-DA0CBBCD7CC9}">
      <dgm:prSet/>
      <dgm:spPr/>
      <dgm:t>
        <a:bodyPr/>
        <a:lstStyle/>
        <a:p>
          <a:endParaRPr lang="en-US"/>
        </a:p>
      </dgm:t>
    </dgm:pt>
    <dgm:pt modelId="{C522B45C-80F2-7E44-ACCA-35F22E8CB0B3}" type="pres">
      <dgm:prSet presAssocID="{157C098D-3884-9B41-A4FD-551DECF8D262}" presName="Name0" presStyleCnt="0">
        <dgm:presLayoutVars>
          <dgm:dir/>
          <dgm:resizeHandles val="exact"/>
        </dgm:presLayoutVars>
      </dgm:prSet>
      <dgm:spPr/>
      <dgm:t>
        <a:bodyPr/>
        <a:lstStyle/>
        <a:p>
          <a:endParaRPr lang="en-US"/>
        </a:p>
      </dgm:t>
    </dgm:pt>
    <dgm:pt modelId="{9F78AC72-4850-144B-99A3-B62F6F93EE5D}" type="pres">
      <dgm:prSet presAssocID="{CDFC3B08-D6D6-D948-A8D3-1D6131832BFA}" presName="node" presStyleLbl="node1" presStyleIdx="0" presStyleCnt="4">
        <dgm:presLayoutVars>
          <dgm:bulletEnabled val="1"/>
        </dgm:presLayoutVars>
      </dgm:prSet>
      <dgm:spPr/>
      <dgm:t>
        <a:bodyPr/>
        <a:lstStyle/>
        <a:p>
          <a:endParaRPr lang="en-US"/>
        </a:p>
      </dgm:t>
    </dgm:pt>
    <dgm:pt modelId="{CDC23F15-8003-0444-8651-93811DAB6AFD}" type="pres">
      <dgm:prSet presAssocID="{6D210F25-3AD0-864D-B8BA-9660B4E2CDD1}" presName="sibTrans" presStyleLbl="sibTrans2D1" presStyleIdx="0" presStyleCnt="3"/>
      <dgm:spPr/>
      <dgm:t>
        <a:bodyPr/>
        <a:lstStyle/>
        <a:p>
          <a:endParaRPr lang="en-US"/>
        </a:p>
      </dgm:t>
    </dgm:pt>
    <dgm:pt modelId="{A7AD4429-CFDC-7849-80CA-E1AE292BF6CC}" type="pres">
      <dgm:prSet presAssocID="{6D210F25-3AD0-864D-B8BA-9660B4E2CDD1}" presName="connectorText" presStyleLbl="sibTrans2D1" presStyleIdx="0" presStyleCnt="3"/>
      <dgm:spPr/>
      <dgm:t>
        <a:bodyPr/>
        <a:lstStyle/>
        <a:p>
          <a:endParaRPr lang="en-US"/>
        </a:p>
      </dgm:t>
    </dgm:pt>
    <dgm:pt modelId="{08DED65D-2F69-7543-862B-D4198A476589}" type="pres">
      <dgm:prSet presAssocID="{EAE71C18-6389-9944-BCA1-39ADCBA389E0}" presName="node" presStyleLbl="node1" presStyleIdx="1" presStyleCnt="4">
        <dgm:presLayoutVars>
          <dgm:bulletEnabled val="1"/>
        </dgm:presLayoutVars>
      </dgm:prSet>
      <dgm:spPr/>
      <dgm:t>
        <a:bodyPr/>
        <a:lstStyle/>
        <a:p>
          <a:endParaRPr lang="en-US"/>
        </a:p>
      </dgm:t>
    </dgm:pt>
    <dgm:pt modelId="{28321F3D-C22E-D745-A12A-0C2E70C323D5}" type="pres">
      <dgm:prSet presAssocID="{160588C5-1AC2-D745-9AAB-A9F6F7699D3C}" presName="sibTrans" presStyleLbl="sibTrans2D1" presStyleIdx="1" presStyleCnt="3"/>
      <dgm:spPr/>
      <dgm:t>
        <a:bodyPr/>
        <a:lstStyle/>
        <a:p>
          <a:endParaRPr lang="en-US"/>
        </a:p>
      </dgm:t>
    </dgm:pt>
    <dgm:pt modelId="{0DCDDD49-2D0B-4D45-AC9F-F3C6A6454702}" type="pres">
      <dgm:prSet presAssocID="{160588C5-1AC2-D745-9AAB-A9F6F7699D3C}" presName="connectorText" presStyleLbl="sibTrans2D1" presStyleIdx="1" presStyleCnt="3"/>
      <dgm:spPr/>
      <dgm:t>
        <a:bodyPr/>
        <a:lstStyle/>
        <a:p>
          <a:endParaRPr lang="en-US"/>
        </a:p>
      </dgm:t>
    </dgm:pt>
    <dgm:pt modelId="{79E8C483-E9BA-5D4E-8F19-3A5E46FF2836}" type="pres">
      <dgm:prSet presAssocID="{9111B128-2BD3-DB4F-88E6-1A8D1CF83253}" presName="node" presStyleLbl="node1" presStyleIdx="2" presStyleCnt="4">
        <dgm:presLayoutVars>
          <dgm:bulletEnabled val="1"/>
        </dgm:presLayoutVars>
      </dgm:prSet>
      <dgm:spPr/>
      <dgm:t>
        <a:bodyPr/>
        <a:lstStyle/>
        <a:p>
          <a:endParaRPr lang="en-US"/>
        </a:p>
      </dgm:t>
    </dgm:pt>
    <dgm:pt modelId="{0209AD5F-CDA6-9840-8977-E6F1684FE426}" type="pres">
      <dgm:prSet presAssocID="{DE98BD42-A5C2-D542-A02C-ABFE2255E1F1}" presName="sibTrans" presStyleLbl="sibTrans2D1" presStyleIdx="2" presStyleCnt="3"/>
      <dgm:spPr/>
      <dgm:t>
        <a:bodyPr/>
        <a:lstStyle/>
        <a:p>
          <a:endParaRPr lang="en-US"/>
        </a:p>
      </dgm:t>
    </dgm:pt>
    <dgm:pt modelId="{96B40E5B-ECDD-FB40-A56F-DDBD94175058}" type="pres">
      <dgm:prSet presAssocID="{DE98BD42-A5C2-D542-A02C-ABFE2255E1F1}" presName="connectorText" presStyleLbl="sibTrans2D1" presStyleIdx="2" presStyleCnt="3"/>
      <dgm:spPr/>
      <dgm:t>
        <a:bodyPr/>
        <a:lstStyle/>
        <a:p>
          <a:endParaRPr lang="en-US"/>
        </a:p>
      </dgm:t>
    </dgm:pt>
    <dgm:pt modelId="{3F9D80D1-2451-5546-93B5-790477602801}" type="pres">
      <dgm:prSet presAssocID="{140905AE-E898-834B-B930-E347B6D45D29}" presName="node" presStyleLbl="node1" presStyleIdx="3" presStyleCnt="4">
        <dgm:presLayoutVars>
          <dgm:bulletEnabled val="1"/>
        </dgm:presLayoutVars>
      </dgm:prSet>
      <dgm:spPr/>
      <dgm:t>
        <a:bodyPr/>
        <a:lstStyle/>
        <a:p>
          <a:endParaRPr lang="en-US"/>
        </a:p>
      </dgm:t>
    </dgm:pt>
  </dgm:ptLst>
  <dgm:cxnLst>
    <dgm:cxn modelId="{0F2C8B07-D551-8749-AF75-0ABA02CD9D59}" srcId="{157C098D-3884-9B41-A4FD-551DECF8D262}" destId="{9111B128-2BD3-DB4F-88E6-1A8D1CF83253}" srcOrd="2" destOrd="0" parTransId="{68466D59-964D-2E48-BE0E-344145803396}" sibTransId="{DE98BD42-A5C2-D542-A02C-ABFE2255E1F1}"/>
    <dgm:cxn modelId="{182A83CE-AAFB-C04F-8231-37D65CC252E2}" type="presOf" srcId="{140905AE-E898-834B-B930-E347B6D45D29}" destId="{3F9D80D1-2451-5546-93B5-790477602801}" srcOrd="0" destOrd="0" presId="urn:microsoft.com/office/officeart/2005/8/layout/process1"/>
    <dgm:cxn modelId="{5F274162-EC0D-F345-8B54-2B70576DCF56}" type="presOf" srcId="{160588C5-1AC2-D745-9AAB-A9F6F7699D3C}" destId="{28321F3D-C22E-D745-A12A-0C2E70C323D5}" srcOrd="0" destOrd="0" presId="urn:microsoft.com/office/officeart/2005/8/layout/process1"/>
    <dgm:cxn modelId="{490487A4-C1E7-4542-BA7C-6B9F466802AB}" type="presOf" srcId="{6D210F25-3AD0-864D-B8BA-9660B4E2CDD1}" destId="{CDC23F15-8003-0444-8651-93811DAB6AFD}" srcOrd="0" destOrd="0" presId="urn:microsoft.com/office/officeart/2005/8/layout/process1"/>
    <dgm:cxn modelId="{95BE8D54-18A3-5943-BE92-ADE466983A53}" type="presOf" srcId="{CDFC3B08-D6D6-D948-A8D3-1D6131832BFA}" destId="{9F78AC72-4850-144B-99A3-B62F6F93EE5D}" srcOrd="0" destOrd="0" presId="urn:microsoft.com/office/officeart/2005/8/layout/process1"/>
    <dgm:cxn modelId="{D6DEDDA6-26A1-8F40-9C65-B60C80D97473}" srcId="{157C098D-3884-9B41-A4FD-551DECF8D262}" destId="{CDFC3B08-D6D6-D948-A8D3-1D6131832BFA}" srcOrd="0" destOrd="0" parTransId="{EF4EF636-8D72-2947-8397-9CDABF94B790}" sibTransId="{6D210F25-3AD0-864D-B8BA-9660B4E2CDD1}"/>
    <dgm:cxn modelId="{9C9A03B8-347C-B846-BD61-BF566302E54D}" type="presOf" srcId="{DE98BD42-A5C2-D542-A02C-ABFE2255E1F1}" destId="{0209AD5F-CDA6-9840-8977-E6F1684FE426}" srcOrd="0" destOrd="0" presId="urn:microsoft.com/office/officeart/2005/8/layout/process1"/>
    <dgm:cxn modelId="{47E2AAEF-C3DF-2743-BC83-61EF82E5E8ED}" type="presOf" srcId="{DE98BD42-A5C2-D542-A02C-ABFE2255E1F1}" destId="{96B40E5B-ECDD-FB40-A56F-DDBD94175058}" srcOrd="1" destOrd="0" presId="urn:microsoft.com/office/officeart/2005/8/layout/process1"/>
    <dgm:cxn modelId="{81C041F6-2BD2-FE4E-8FEE-BDCE87C4E097}" srcId="{157C098D-3884-9B41-A4FD-551DECF8D262}" destId="{EAE71C18-6389-9944-BCA1-39ADCBA389E0}" srcOrd="1" destOrd="0" parTransId="{6A04D209-351C-A148-B74A-4EB8B544F1DC}" sibTransId="{160588C5-1AC2-D745-9AAB-A9F6F7699D3C}"/>
    <dgm:cxn modelId="{40002CC7-A96E-5A4A-80E4-D046C170EAA0}" type="presOf" srcId="{9111B128-2BD3-DB4F-88E6-1A8D1CF83253}" destId="{79E8C483-E9BA-5D4E-8F19-3A5E46FF2836}" srcOrd="0" destOrd="0" presId="urn:microsoft.com/office/officeart/2005/8/layout/process1"/>
    <dgm:cxn modelId="{2FEDC5F2-567A-D64B-BA0A-DA0CBBCD7CC9}" srcId="{157C098D-3884-9B41-A4FD-551DECF8D262}" destId="{140905AE-E898-834B-B930-E347B6D45D29}" srcOrd="3" destOrd="0" parTransId="{141F5EC9-E2A3-2F4E-91AC-EF681646C3B7}" sibTransId="{E32F91F7-4D6A-FD46-A756-05F1185DCE68}"/>
    <dgm:cxn modelId="{F7A3D1B9-42A3-B140-9E56-7F40DDFC61C3}" type="presOf" srcId="{157C098D-3884-9B41-A4FD-551DECF8D262}" destId="{C522B45C-80F2-7E44-ACCA-35F22E8CB0B3}" srcOrd="0" destOrd="0" presId="urn:microsoft.com/office/officeart/2005/8/layout/process1"/>
    <dgm:cxn modelId="{4FDF3690-703E-1B49-B70C-187A565ABFF1}" type="presOf" srcId="{EAE71C18-6389-9944-BCA1-39ADCBA389E0}" destId="{08DED65D-2F69-7543-862B-D4198A476589}" srcOrd="0" destOrd="0" presId="urn:microsoft.com/office/officeart/2005/8/layout/process1"/>
    <dgm:cxn modelId="{204BBAED-1D2A-CF45-8174-B7B09FF6AAFE}" type="presOf" srcId="{160588C5-1AC2-D745-9AAB-A9F6F7699D3C}" destId="{0DCDDD49-2D0B-4D45-AC9F-F3C6A6454702}" srcOrd="1" destOrd="0" presId="urn:microsoft.com/office/officeart/2005/8/layout/process1"/>
    <dgm:cxn modelId="{F263F8B9-1A3F-1648-A986-EEB246AB0B0E}" type="presOf" srcId="{6D210F25-3AD0-864D-B8BA-9660B4E2CDD1}" destId="{A7AD4429-CFDC-7849-80CA-E1AE292BF6CC}" srcOrd="1" destOrd="0" presId="urn:microsoft.com/office/officeart/2005/8/layout/process1"/>
    <dgm:cxn modelId="{B846705F-8B51-C04C-B89A-3F01CFAF2123}" type="presParOf" srcId="{C522B45C-80F2-7E44-ACCA-35F22E8CB0B3}" destId="{9F78AC72-4850-144B-99A3-B62F6F93EE5D}" srcOrd="0" destOrd="0" presId="urn:microsoft.com/office/officeart/2005/8/layout/process1"/>
    <dgm:cxn modelId="{D6D5A075-4C78-7F4F-BA4C-9F3A35369B72}" type="presParOf" srcId="{C522B45C-80F2-7E44-ACCA-35F22E8CB0B3}" destId="{CDC23F15-8003-0444-8651-93811DAB6AFD}" srcOrd="1" destOrd="0" presId="urn:microsoft.com/office/officeart/2005/8/layout/process1"/>
    <dgm:cxn modelId="{B7CFE706-2BAC-E448-8F88-C504065FEA20}" type="presParOf" srcId="{CDC23F15-8003-0444-8651-93811DAB6AFD}" destId="{A7AD4429-CFDC-7849-80CA-E1AE292BF6CC}" srcOrd="0" destOrd="0" presId="urn:microsoft.com/office/officeart/2005/8/layout/process1"/>
    <dgm:cxn modelId="{3B72705E-F6A7-A443-B696-DCF579CA13B6}" type="presParOf" srcId="{C522B45C-80F2-7E44-ACCA-35F22E8CB0B3}" destId="{08DED65D-2F69-7543-862B-D4198A476589}" srcOrd="2" destOrd="0" presId="urn:microsoft.com/office/officeart/2005/8/layout/process1"/>
    <dgm:cxn modelId="{DC0EB083-C072-B144-BD3D-4757FE7B468E}" type="presParOf" srcId="{C522B45C-80F2-7E44-ACCA-35F22E8CB0B3}" destId="{28321F3D-C22E-D745-A12A-0C2E70C323D5}" srcOrd="3" destOrd="0" presId="urn:microsoft.com/office/officeart/2005/8/layout/process1"/>
    <dgm:cxn modelId="{72E25AAD-573E-D948-B193-904A66E7E105}" type="presParOf" srcId="{28321F3D-C22E-D745-A12A-0C2E70C323D5}" destId="{0DCDDD49-2D0B-4D45-AC9F-F3C6A6454702}" srcOrd="0" destOrd="0" presId="urn:microsoft.com/office/officeart/2005/8/layout/process1"/>
    <dgm:cxn modelId="{65AC200E-9988-9244-BD3C-5EEEE27F1356}" type="presParOf" srcId="{C522B45C-80F2-7E44-ACCA-35F22E8CB0B3}" destId="{79E8C483-E9BA-5D4E-8F19-3A5E46FF2836}" srcOrd="4" destOrd="0" presId="urn:microsoft.com/office/officeart/2005/8/layout/process1"/>
    <dgm:cxn modelId="{0212672E-E9A7-084C-8863-044D70E7A792}" type="presParOf" srcId="{C522B45C-80F2-7E44-ACCA-35F22E8CB0B3}" destId="{0209AD5F-CDA6-9840-8977-E6F1684FE426}" srcOrd="5" destOrd="0" presId="urn:microsoft.com/office/officeart/2005/8/layout/process1"/>
    <dgm:cxn modelId="{1AB7FA65-C95E-B341-B1A4-B73ABB9413AE}" type="presParOf" srcId="{0209AD5F-CDA6-9840-8977-E6F1684FE426}" destId="{96B40E5B-ECDD-FB40-A56F-DDBD94175058}" srcOrd="0" destOrd="0" presId="urn:microsoft.com/office/officeart/2005/8/layout/process1"/>
    <dgm:cxn modelId="{8CD3E6ED-C817-AA4C-BE2B-7D606745965F}" type="presParOf" srcId="{C522B45C-80F2-7E44-ACCA-35F22E8CB0B3}" destId="{3F9D80D1-2451-5546-93B5-790477602801}"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8AC72-4850-144B-99A3-B62F6F93EE5D}">
      <dsp:nvSpPr>
        <dsp:cNvPr id="0" name=""/>
        <dsp:cNvSpPr/>
      </dsp:nvSpPr>
      <dsp:spPr>
        <a:xfrm>
          <a:off x="3547" y="1566742"/>
          <a:ext cx="1550858" cy="930514"/>
        </a:xfrm>
        <a:prstGeom prst="roundRect">
          <a:avLst>
            <a:gd name="adj" fmla="val 10000"/>
          </a:avLst>
        </a:prstGeom>
        <a:solidFill>
          <a:schemeClr val="accent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Advertiser</a:t>
          </a:r>
          <a:endParaRPr lang="en-US" sz="2400" kern="1200" dirty="0"/>
        </a:p>
      </dsp:txBody>
      <dsp:txXfrm>
        <a:off x="30801" y="1593996"/>
        <a:ext cx="1496350" cy="876006"/>
      </dsp:txXfrm>
    </dsp:sp>
    <dsp:sp modelId="{CDC23F15-8003-0444-8651-93811DAB6AFD}">
      <dsp:nvSpPr>
        <dsp:cNvPr id="0" name=""/>
        <dsp:cNvSpPr/>
      </dsp:nvSpPr>
      <dsp:spPr>
        <a:xfrm>
          <a:off x="1709490" y="1839693"/>
          <a:ext cx="328781" cy="38461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a:off x="1709490" y="1916615"/>
        <a:ext cx="230147" cy="230768"/>
      </dsp:txXfrm>
    </dsp:sp>
    <dsp:sp modelId="{08DED65D-2F69-7543-862B-D4198A476589}">
      <dsp:nvSpPr>
        <dsp:cNvPr id="0" name=""/>
        <dsp:cNvSpPr/>
      </dsp:nvSpPr>
      <dsp:spPr>
        <a:xfrm>
          <a:off x="2174748" y="1566742"/>
          <a:ext cx="1550858" cy="930514"/>
        </a:xfrm>
        <a:prstGeom prst="roundRect">
          <a:avLst>
            <a:gd name="adj" fmla="val 10000"/>
          </a:avLst>
        </a:prstGeom>
        <a:solidFill>
          <a:schemeClr val="accent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Ad network</a:t>
          </a:r>
          <a:endParaRPr lang="en-US" sz="2400" kern="1200" dirty="0"/>
        </a:p>
      </dsp:txBody>
      <dsp:txXfrm>
        <a:off x="2202002" y="1593996"/>
        <a:ext cx="1496350" cy="876006"/>
      </dsp:txXfrm>
    </dsp:sp>
    <dsp:sp modelId="{28321F3D-C22E-D745-A12A-0C2E70C323D5}">
      <dsp:nvSpPr>
        <dsp:cNvPr id="0" name=""/>
        <dsp:cNvSpPr/>
      </dsp:nvSpPr>
      <dsp:spPr>
        <a:xfrm>
          <a:off x="3880692" y="1839693"/>
          <a:ext cx="328781" cy="38461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a:off x="3880692" y="1916615"/>
        <a:ext cx="230147" cy="230768"/>
      </dsp:txXfrm>
    </dsp:sp>
    <dsp:sp modelId="{79E8C483-E9BA-5D4E-8F19-3A5E46FF2836}">
      <dsp:nvSpPr>
        <dsp:cNvPr id="0" name=""/>
        <dsp:cNvSpPr/>
      </dsp:nvSpPr>
      <dsp:spPr>
        <a:xfrm>
          <a:off x="4345949" y="1566742"/>
          <a:ext cx="1550858" cy="930514"/>
        </a:xfrm>
        <a:prstGeom prst="roundRect">
          <a:avLst>
            <a:gd name="adj" fmla="val 10000"/>
          </a:avLst>
        </a:prstGeom>
        <a:solidFill>
          <a:schemeClr val="accent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Publisher</a:t>
          </a:r>
          <a:endParaRPr lang="en-US" sz="2400" kern="1200" dirty="0"/>
        </a:p>
      </dsp:txBody>
      <dsp:txXfrm>
        <a:off x="4373203" y="1593996"/>
        <a:ext cx="1496350" cy="876006"/>
      </dsp:txXfrm>
    </dsp:sp>
    <dsp:sp modelId="{0209AD5F-CDA6-9840-8977-E6F1684FE426}">
      <dsp:nvSpPr>
        <dsp:cNvPr id="0" name=""/>
        <dsp:cNvSpPr/>
      </dsp:nvSpPr>
      <dsp:spPr>
        <a:xfrm>
          <a:off x="6051893" y="1839693"/>
          <a:ext cx="328781" cy="38461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a:off x="6051893" y="1916615"/>
        <a:ext cx="230147" cy="230768"/>
      </dsp:txXfrm>
    </dsp:sp>
    <dsp:sp modelId="{3F9D80D1-2451-5546-93B5-790477602801}">
      <dsp:nvSpPr>
        <dsp:cNvPr id="0" name=""/>
        <dsp:cNvSpPr/>
      </dsp:nvSpPr>
      <dsp:spPr>
        <a:xfrm>
          <a:off x="6517150" y="1566742"/>
          <a:ext cx="1550858" cy="930514"/>
        </a:xfrm>
        <a:prstGeom prst="roundRect">
          <a:avLst>
            <a:gd name="adj" fmla="val 10000"/>
          </a:avLst>
        </a:prstGeom>
        <a:solidFill>
          <a:schemeClr val="accent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Traffic source</a:t>
          </a:r>
          <a:endParaRPr lang="en-US" sz="2400" kern="1200" dirty="0"/>
        </a:p>
      </dsp:txBody>
      <dsp:txXfrm>
        <a:off x="6544404" y="1593996"/>
        <a:ext cx="1496350" cy="87600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230A57-4CA1-FA4B-B80D-9BA4A899B182}" type="datetimeFigureOut">
              <a:rPr lang="en-US" smtClean="0"/>
              <a:t>11/6/13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8465D4-650C-6C4B-A5F3-A875078B9338}" type="slidenum">
              <a:rPr lang="en-US" smtClean="0"/>
              <a:t>‹#›</a:t>
            </a:fld>
            <a:endParaRPr lang="en-US" dirty="0"/>
          </a:p>
        </p:txBody>
      </p:sp>
    </p:spTree>
    <p:extLst>
      <p:ext uri="{BB962C8B-B14F-4D97-AF65-F5344CB8AC3E}">
        <p14:creationId xmlns:p14="http://schemas.microsoft.com/office/powerpoint/2010/main" val="32643202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3274058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Let’s</a:t>
            </a:r>
            <a:r>
              <a:rPr lang="en-US" baseline="0" dirty="0" smtClean="0"/>
              <a:t> take a step back – clickspammers are generating fake conversions to fool smartpricing. While they are using non-financial conversions today, financial conversions may not work either. Need to go back to basics.</a:t>
            </a:r>
            <a:endParaRPr lang="en-US" dirty="0"/>
          </a:p>
        </p:txBody>
      </p:sp>
      <p:sp>
        <p:nvSpPr>
          <p:cNvPr id="4" name="Slide Number Placeholder 3"/>
          <p:cNvSpPr>
            <a:spLocks noGrp="1"/>
          </p:cNvSpPr>
          <p:nvPr>
            <p:ph type="sldNum" sz="quarter" idx="10"/>
          </p:nvPr>
        </p:nvSpPr>
        <p:spPr/>
        <p:txBody>
          <a:bodyPr/>
          <a:lstStyle/>
          <a:p>
            <a:fld id="{958465D4-650C-6C4B-A5F3-A875078B9338}" type="slidenum">
              <a:rPr lang="en-US" smtClean="0"/>
              <a:t>11</a:t>
            </a:fld>
            <a:endParaRPr lang="en-US" dirty="0"/>
          </a:p>
        </p:txBody>
      </p:sp>
    </p:spTree>
    <p:extLst>
      <p:ext uri="{BB962C8B-B14F-4D97-AF65-F5344CB8AC3E}">
        <p14:creationId xmlns:p14="http://schemas.microsoft.com/office/powerpoint/2010/main" val="3873449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Click-spammers</a:t>
            </a:r>
            <a:r>
              <a:rPr lang="en-US" baseline="0" dirty="0" smtClean="0"/>
              <a:t> exist to make money – clicks, conversion etc are just side effects, and so that</a:t>
            </a:r>
            <a:r>
              <a:rPr lang="fr-FR" baseline="0" dirty="0" smtClean="0"/>
              <a:t>’</a:t>
            </a:r>
            <a:r>
              <a:rPr lang="en-US" baseline="0" dirty="0" smtClean="0"/>
              <a:t>s what we should be looking at. Here’s how money flows in advertising. Advertisers pay ad networks, who share it with publishers, who in turn may pay have traffic sources. For good publishers, traffic is easy – sites like Google or bbc provide services users need, unlike clickspammers who need to pay to acquire users – e.g renting a botnet, PPI services etc. Once they acquire a user, they tend to milk them aggressively. Let me provide an example.</a:t>
            </a:r>
            <a:endParaRPr lang="en-US" dirty="0"/>
          </a:p>
        </p:txBody>
      </p:sp>
      <p:sp>
        <p:nvSpPr>
          <p:cNvPr id="4" name="Slide Number Placeholder 3"/>
          <p:cNvSpPr>
            <a:spLocks noGrp="1"/>
          </p:cNvSpPr>
          <p:nvPr>
            <p:ph type="sldNum" sz="quarter" idx="10"/>
          </p:nvPr>
        </p:nvSpPr>
        <p:spPr/>
        <p:txBody>
          <a:bodyPr/>
          <a:lstStyle/>
          <a:p>
            <a:fld id="{958465D4-650C-6C4B-A5F3-A875078B9338}" type="slidenum">
              <a:rPr lang="en-US" smtClean="0"/>
              <a:t>12</a:t>
            </a:fld>
            <a:endParaRPr lang="en-US" dirty="0"/>
          </a:p>
        </p:txBody>
      </p:sp>
    </p:spTree>
    <p:extLst>
      <p:ext uri="{BB962C8B-B14F-4D97-AF65-F5344CB8AC3E}">
        <p14:creationId xmlns:p14="http://schemas.microsoft.com/office/powerpoint/2010/main" val="2192725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example</a:t>
            </a:r>
            <a:r>
              <a:rPr lang="en-US" baseline="0" dirty="0" smtClean="0"/>
              <a:t> concerns an ad injector, which is a browser plugin. After install, when a user searches for ACM membership in a search engine, the ad injector starts injecting ads – in this case for “ACM – worst stock ever”. The injector captures prime real estate. Since it acts as a publisher and injects ads into all websites, it is milking the user for clicks much more than an ethical publisher that shows ads only on their own sites. Here is another example: </a:t>
            </a:r>
            <a:endParaRPr lang="en-US" dirty="0"/>
          </a:p>
        </p:txBody>
      </p:sp>
      <p:sp>
        <p:nvSpPr>
          <p:cNvPr id="4" name="Slide Number Placeholder 3"/>
          <p:cNvSpPr>
            <a:spLocks noGrp="1"/>
          </p:cNvSpPr>
          <p:nvPr>
            <p:ph type="sldNum" sz="quarter" idx="10"/>
          </p:nvPr>
        </p:nvSpPr>
        <p:spPr/>
        <p:txBody>
          <a:bodyPr/>
          <a:lstStyle/>
          <a:p>
            <a:fld id="{958465D4-650C-6C4B-A5F3-A875078B9338}" type="slidenum">
              <a:rPr lang="en-US" smtClean="0"/>
              <a:t>13</a:t>
            </a:fld>
            <a:endParaRPr lang="en-US" dirty="0"/>
          </a:p>
        </p:txBody>
      </p:sp>
    </p:spTree>
    <p:extLst>
      <p:ext uri="{BB962C8B-B14F-4D97-AF65-F5344CB8AC3E}">
        <p14:creationId xmlns:p14="http://schemas.microsoft.com/office/powerpoint/2010/main" val="383591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user has a search hijacking toolbar installed, typically bundled with browser. When user searches for “how to become an acm member”, which is a navigational query, producing irrelevant results. Notice that all the results are ads. Worse, the entire white area is clickable, encouraging misclicks. Because the search hijacker is showing only ad results, and for all queries, every search would result in an ad click. Compare this to how often a user would click on ads in case of an ethical search engine. There is an underlying theme in all 4 examples we saw.</a:t>
            </a:r>
            <a:endParaRPr lang="en-US" dirty="0"/>
          </a:p>
        </p:txBody>
      </p:sp>
      <p:sp>
        <p:nvSpPr>
          <p:cNvPr id="4" name="Slide Number Placeholder 3"/>
          <p:cNvSpPr>
            <a:spLocks noGrp="1"/>
          </p:cNvSpPr>
          <p:nvPr>
            <p:ph type="sldNum" sz="quarter" idx="10"/>
          </p:nvPr>
        </p:nvSpPr>
        <p:spPr/>
        <p:txBody>
          <a:bodyPr/>
          <a:lstStyle/>
          <a:p>
            <a:fld id="{958465D4-650C-6C4B-A5F3-A875078B9338}" type="slidenum">
              <a:rPr lang="en-US" smtClean="0"/>
              <a:t>14</a:t>
            </a:fld>
            <a:endParaRPr lang="en-US" dirty="0"/>
          </a:p>
        </p:txBody>
      </p:sp>
    </p:spTree>
    <p:extLst>
      <p:ext uri="{BB962C8B-B14F-4D97-AF65-F5344CB8AC3E}">
        <p14:creationId xmlns:p14="http://schemas.microsoft.com/office/powerpoint/2010/main" val="1493980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 have listed the four</a:t>
            </a:r>
            <a:r>
              <a:rPr lang="en-US" baseline="0" dirty="0" smtClean="0"/>
              <a:t> attacks we saw so far on the right – as you can see in each cases while click-spam turns profit for the spammer, they also have a cost associated with each. Click-spam also carries an inherent risk, like arrests, take downs or discounting by ad networks. Strategy is to milk users aggressively, This leads to a very simple signature – extremely high revenue/user for each publisher. Putting it in practical use requires over coming some challenges.</a:t>
            </a:r>
            <a:endParaRPr lang="en-US" dirty="0"/>
          </a:p>
        </p:txBody>
      </p:sp>
      <p:sp>
        <p:nvSpPr>
          <p:cNvPr id="4" name="Slide Number Placeholder 3"/>
          <p:cNvSpPr>
            <a:spLocks noGrp="1"/>
          </p:cNvSpPr>
          <p:nvPr>
            <p:ph type="sldNum" sz="quarter" idx="10"/>
          </p:nvPr>
        </p:nvSpPr>
        <p:spPr/>
        <p:txBody>
          <a:bodyPr/>
          <a:lstStyle/>
          <a:p>
            <a:fld id="{958465D4-650C-6C4B-A5F3-A875078B9338}" type="slidenum">
              <a:rPr lang="en-US" smtClean="0"/>
              <a:t>15</a:t>
            </a:fld>
            <a:endParaRPr lang="en-US" dirty="0"/>
          </a:p>
        </p:txBody>
      </p:sp>
    </p:spTree>
    <p:extLst>
      <p:ext uri="{BB962C8B-B14F-4D97-AF65-F5344CB8AC3E}">
        <p14:creationId xmlns:p14="http://schemas.microsoft.com/office/powerpoint/2010/main" val="962388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 first</a:t>
            </a:r>
            <a:r>
              <a:rPr lang="en-US" baseline="0" dirty="0" smtClean="0"/>
              <a:t> challenge is publisher diversity – the publishers may have different business models e.g. search engines and blogs, and different scales of operation. So a single revenue/user number might not work.</a:t>
            </a:r>
            <a:r>
              <a:rPr lang="en-US" baseline="0" dirty="0"/>
              <a:t> </a:t>
            </a:r>
            <a:r>
              <a:rPr lang="en-US" baseline="0" dirty="0" smtClean="0"/>
              <a:t>The second is that click-spammers may mix good ad bad traffic as a cover. Both of these challenges need to be overcome. Thankfully, the data helps. </a:t>
            </a:r>
          </a:p>
        </p:txBody>
      </p:sp>
      <p:sp>
        <p:nvSpPr>
          <p:cNvPr id="4" name="Slide Number Placeholder 3"/>
          <p:cNvSpPr>
            <a:spLocks noGrp="1"/>
          </p:cNvSpPr>
          <p:nvPr>
            <p:ph type="sldNum" sz="quarter" idx="10"/>
          </p:nvPr>
        </p:nvSpPr>
        <p:spPr/>
        <p:txBody>
          <a:bodyPr/>
          <a:lstStyle/>
          <a:p>
            <a:fld id="{958465D4-650C-6C4B-A5F3-A875078B9338}" type="slidenum">
              <a:rPr lang="en-US" smtClean="0"/>
              <a:t>16</a:t>
            </a:fld>
            <a:endParaRPr lang="en-US" dirty="0"/>
          </a:p>
        </p:txBody>
      </p:sp>
    </p:spTree>
    <p:extLst>
      <p:ext uri="{BB962C8B-B14F-4D97-AF65-F5344CB8AC3E}">
        <p14:creationId xmlns:p14="http://schemas.microsoft.com/office/powerpoint/2010/main" val="3577749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We</a:t>
            </a:r>
            <a:r>
              <a:rPr lang="en-US" baseline="0" dirty="0" smtClean="0"/>
              <a:t> partnered with a large ad network and looked at the revenue/user distribution. So here in this conceptualized plot we show the probability distribution function of revenue per user for publishers. Note that the Y axis is in log scale, so we are focused on finding orders of magnitude differences here.  We first do the plot for all the ethical publishers that we know – search engines, large online retailers, news sites, blogs, and we see that they all line up in a narrow region. Next we plot the known click-spammers, and we see that they earn orders of magnitude more per user. We can also see that the orange publisher is probably mixing different sources of traffic. With such clear differences in distribution, we can create a algorithm based on it.</a:t>
            </a:r>
            <a:endParaRPr lang="en-US" dirty="0"/>
          </a:p>
        </p:txBody>
      </p:sp>
      <p:sp>
        <p:nvSpPr>
          <p:cNvPr id="4" name="Slide Number Placeholder 3"/>
          <p:cNvSpPr>
            <a:spLocks noGrp="1"/>
          </p:cNvSpPr>
          <p:nvPr>
            <p:ph type="sldNum" sz="quarter" idx="10"/>
          </p:nvPr>
        </p:nvSpPr>
        <p:spPr/>
        <p:txBody>
          <a:bodyPr/>
          <a:lstStyle/>
          <a:p>
            <a:fld id="{958465D4-650C-6C4B-A5F3-A875078B9338}" type="slidenum">
              <a:rPr lang="en-US" smtClean="0"/>
              <a:t>17</a:t>
            </a:fld>
            <a:endParaRPr lang="en-US" dirty="0"/>
          </a:p>
        </p:txBody>
      </p:sp>
    </p:spTree>
    <p:extLst>
      <p:ext uri="{BB962C8B-B14F-4D97-AF65-F5344CB8AC3E}">
        <p14:creationId xmlns:p14="http://schemas.microsoft.com/office/powerpoint/2010/main" val="1357537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Here</a:t>
            </a:r>
            <a:r>
              <a:rPr lang="en-US" baseline="0" dirty="0" smtClean="0"/>
              <a:t> I again show the revenue/user PDF distributions. The Y axis is in log scale. Based on known ethical publishers, we create a baseline PDF which is average of all such distributions (indicated in blue). When a new publisher comes in we compare his PDF with the baseline at select points (quantiles) – this allows us to compare publishers of different sizes. If the points fall within certain bounds, we consider the clicks valid. If the points don</a:t>
            </a:r>
            <a:r>
              <a:rPr lang="fr-FR" baseline="0" dirty="0" smtClean="0"/>
              <a:t>’</a:t>
            </a:r>
            <a:r>
              <a:rPr lang="en-US" baseline="0" dirty="0" smtClean="0"/>
              <a:t>t fall within the bounds, we mark them as spam (as shown for the publisher in red). The bounds are decided using a width parameter, that is set by the ad network based on false positive rate acceptable to them.</a:t>
            </a:r>
            <a:endParaRPr lang="en-US" dirty="0"/>
          </a:p>
        </p:txBody>
      </p:sp>
      <p:sp>
        <p:nvSpPr>
          <p:cNvPr id="4" name="Slide Number Placeholder 3"/>
          <p:cNvSpPr>
            <a:spLocks noGrp="1"/>
          </p:cNvSpPr>
          <p:nvPr>
            <p:ph type="sldNum" sz="quarter" idx="10"/>
          </p:nvPr>
        </p:nvSpPr>
        <p:spPr/>
        <p:txBody>
          <a:bodyPr/>
          <a:lstStyle/>
          <a:p>
            <a:fld id="{958465D4-650C-6C4B-A5F3-A875078B9338}" type="slidenum">
              <a:rPr lang="en-US" smtClean="0"/>
              <a:t>18</a:t>
            </a:fld>
            <a:endParaRPr lang="en-US" dirty="0"/>
          </a:p>
        </p:txBody>
      </p:sp>
    </p:spTree>
    <p:extLst>
      <p:ext uri="{BB962C8B-B14F-4D97-AF65-F5344CB8AC3E}">
        <p14:creationId xmlns:p14="http://schemas.microsoft.com/office/powerpoint/2010/main" val="1042286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our key contributions.</a:t>
            </a:r>
            <a:r>
              <a:rPr lang="en-US" baseline="0" dirty="0" smtClean="0"/>
              <a:t> Viceroi is an algorithm that runs at ad network, to catch diverse click-spam attacks, including all the ones we saw today and others without tuning knobs. To beat viceroi, a click-spammer must lower his profits. It works at internet scale, we partnered with a large ad network to test it out and it works well. Finally to the best of our knowledge we are the first to document conversion fraud attacks with the bluff forms presented earlier – so now lets look at how viceroi works.</a:t>
            </a:r>
            <a:endParaRPr lang="en-US" dirty="0"/>
          </a:p>
        </p:txBody>
      </p:sp>
      <p:sp>
        <p:nvSpPr>
          <p:cNvPr id="4" name="Slide Number Placeholder 3"/>
          <p:cNvSpPr>
            <a:spLocks noGrp="1"/>
          </p:cNvSpPr>
          <p:nvPr>
            <p:ph type="sldNum" sz="quarter" idx="10"/>
          </p:nvPr>
        </p:nvSpPr>
        <p:spPr/>
        <p:txBody>
          <a:bodyPr/>
          <a:lstStyle/>
          <a:p>
            <a:fld id="{958465D4-650C-6C4B-A5F3-A875078B9338}" type="slidenum">
              <a:rPr lang="en-US" smtClean="0"/>
              <a:t>19</a:t>
            </a:fld>
            <a:endParaRPr lang="en-US" dirty="0"/>
          </a:p>
        </p:txBody>
      </p:sp>
    </p:spTree>
    <p:extLst>
      <p:ext uri="{BB962C8B-B14F-4D97-AF65-F5344CB8AC3E}">
        <p14:creationId xmlns:p14="http://schemas.microsoft.com/office/powerpoint/2010/main" val="2147583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evaluated viceroi using</a:t>
            </a:r>
            <a:r>
              <a:rPr lang="en-US" baseline="0" dirty="0" smtClean="0"/>
              <a:t> data from a large ad network, for a three week period. This included millions of clicks and thousands of publishers. Our ground truth is ad networks’ own heuristics on which clicks are good or bad. Since viceroi classifies clicks, we gauge its performance on standard classifier performance but also how it compares to existing ad network rules and the type of attacks it catches.</a:t>
            </a:r>
            <a:endParaRPr lang="en-US" dirty="0"/>
          </a:p>
        </p:txBody>
      </p:sp>
      <p:sp>
        <p:nvSpPr>
          <p:cNvPr id="4" name="Slide Number Placeholder 3"/>
          <p:cNvSpPr>
            <a:spLocks noGrp="1"/>
          </p:cNvSpPr>
          <p:nvPr>
            <p:ph type="sldNum" sz="quarter" idx="10"/>
          </p:nvPr>
        </p:nvSpPr>
        <p:spPr/>
        <p:txBody>
          <a:bodyPr/>
          <a:lstStyle/>
          <a:p>
            <a:fld id="{958465D4-650C-6C4B-A5F3-A875078B9338}" type="slidenum">
              <a:rPr lang="en-US" smtClean="0"/>
              <a:t>20</a:t>
            </a:fld>
            <a:endParaRPr lang="en-US" dirty="0"/>
          </a:p>
        </p:txBody>
      </p:sp>
    </p:spTree>
    <p:extLst>
      <p:ext uri="{BB962C8B-B14F-4D97-AF65-F5344CB8AC3E}">
        <p14:creationId xmlns:p14="http://schemas.microsoft.com/office/powerpoint/2010/main" val="2128810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Online advertising is a huge industry</a:t>
            </a:r>
            <a:r>
              <a:rPr lang="en-US" baseline="0" dirty="0" smtClean="0"/>
              <a:t> today. Advertisers can reach a massive audience. Publishers, can get revenue from advertisements. Publishers are blogs, news sites and syndicated search engines, which are </a:t>
            </a:r>
            <a:r>
              <a:rPr lang="en-US" dirty="0" smtClean="0"/>
              <a:t>Niche</a:t>
            </a:r>
            <a:r>
              <a:rPr lang="en-US" baseline="0" dirty="0" smtClean="0"/>
              <a:t> search engines that pull ads from ad networks. One of the dominant model is pay-per-click model – advertisers pay per click to ad network. Let’s take a brief look</a:t>
            </a:r>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2</a:t>
            </a:fld>
            <a:endParaRPr lang="en-US" dirty="0"/>
          </a:p>
        </p:txBody>
      </p:sp>
    </p:spTree>
    <p:extLst>
      <p:ext uri="{BB962C8B-B14F-4D97-AF65-F5344CB8AC3E}">
        <p14:creationId xmlns:p14="http://schemas.microsoft.com/office/powerpoint/2010/main" val="1655974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Here in this plot I show the TPR vs. FPR rate for the algorithm. True positive rate captures the coverage of the algorithm, i.e. of all possible click-spam, how much does Viceroi catch. It shows that the TPR rate is 23% and the FPR rate is 0.5% at the point chosen by the ad network False positive rate captures the amount of false positives allowed in. While 23% may not seem much, it means that this single rule can catch 23% of all spam seen by the network which is big given that ad networks deploy hundred of rules for the purpose. Moving on to the types of attacks caught..</a:t>
            </a:r>
            <a:endParaRPr lang="en-US" dirty="0"/>
          </a:p>
        </p:txBody>
      </p:sp>
      <p:sp>
        <p:nvSpPr>
          <p:cNvPr id="4" name="Slide Number Placeholder 3"/>
          <p:cNvSpPr>
            <a:spLocks noGrp="1"/>
          </p:cNvSpPr>
          <p:nvPr>
            <p:ph type="sldNum" sz="quarter" idx="10"/>
          </p:nvPr>
        </p:nvSpPr>
        <p:spPr/>
        <p:txBody>
          <a:bodyPr/>
          <a:lstStyle/>
          <a:p>
            <a:fld id="{958465D4-650C-6C4B-A5F3-A875078B9338}" type="slidenum">
              <a:rPr lang="en-US" smtClean="0"/>
              <a:t>21</a:t>
            </a:fld>
            <a:endParaRPr lang="en-US" dirty="0"/>
          </a:p>
        </p:txBody>
      </p:sp>
    </p:spTree>
    <p:extLst>
      <p:ext uri="{BB962C8B-B14F-4D97-AF65-F5344CB8AC3E}">
        <p14:creationId xmlns:p14="http://schemas.microsoft.com/office/powerpoint/2010/main" val="3759279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Viceroi</a:t>
            </a:r>
            <a:r>
              <a:rPr lang="en-US" baseline="0" dirty="0" smtClean="0"/>
              <a:t> catches 6 different kind of attacks as listed. What this shows is, that it may be much harder to beat than any algorithm focused on catching just one specific attack. Additionally, in order to beat viceroi, a click-spammer must now lower his profits which is a nice property</a:t>
            </a:r>
            <a:endParaRPr lang="en-US" dirty="0"/>
          </a:p>
        </p:txBody>
      </p:sp>
      <p:sp>
        <p:nvSpPr>
          <p:cNvPr id="4" name="Slide Number Placeholder 3"/>
          <p:cNvSpPr>
            <a:spLocks noGrp="1"/>
          </p:cNvSpPr>
          <p:nvPr>
            <p:ph type="sldNum" sz="quarter" idx="10"/>
          </p:nvPr>
        </p:nvSpPr>
        <p:spPr/>
        <p:txBody>
          <a:bodyPr/>
          <a:lstStyle/>
          <a:p>
            <a:fld id="{958465D4-650C-6C4B-A5F3-A875078B9338}" type="slidenum">
              <a:rPr lang="en-US" smtClean="0"/>
              <a:t>22</a:t>
            </a:fld>
            <a:endParaRPr lang="en-US" dirty="0"/>
          </a:p>
        </p:txBody>
      </p:sp>
    </p:spTree>
    <p:extLst>
      <p:ext uri="{BB962C8B-B14F-4D97-AF65-F5344CB8AC3E}">
        <p14:creationId xmlns:p14="http://schemas.microsoft.com/office/powerpoint/2010/main" val="3530573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summary, I presented intuition behind</a:t>
            </a:r>
            <a:r>
              <a:rPr lang="en-US" baseline="0" dirty="0" smtClean="0"/>
              <a:t> an algorithm that we call viceroi, meant for catching \cs in search ad networks. It works without tuning knobs and has a nice property that to beat viceroi, a spammer must reduce his profits. It catches a wide variety of attacks, and piloted at a major ad network, where it works great!</a:t>
            </a:r>
            <a:endParaRPr lang="en-US" dirty="0"/>
          </a:p>
        </p:txBody>
      </p:sp>
      <p:sp>
        <p:nvSpPr>
          <p:cNvPr id="4" name="Slide Number Placeholder 3"/>
          <p:cNvSpPr>
            <a:spLocks noGrp="1"/>
          </p:cNvSpPr>
          <p:nvPr>
            <p:ph type="sldNum" sz="quarter" idx="10"/>
          </p:nvPr>
        </p:nvSpPr>
        <p:spPr/>
        <p:txBody>
          <a:bodyPr/>
          <a:lstStyle/>
          <a:p>
            <a:fld id="{958465D4-650C-6C4B-A5F3-A875078B9338}" type="slidenum">
              <a:rPr lang="en-US" smtClean="0"/>
              <a:t>23</a:t>
            </a:fld>
            <a:endParaRPr lang="en-US" dirty="0"/>
          </a:p>
        </p:txBody>
      </p:sp>
    </p:spTree>
    <p:extLst>
      <p:ext uri="{BB962C8B-B14F-4D97-AF65-F5344CB8AC3E}">
        <p14:creationId xmlns:p14="http://schemas.microsoft.com/office/powerpoint/2010/main" val="2093707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user visits a publisher website. An embedded javascript makes a call to ad network (like google) for ads. In response, the ad network sends the content to be displayed and an ad URL hosted by it. The ad is rendered. When a user clicks on the ad, she is taken to the ad network, and the advertiser is billed. And then she is redirected to the advertiser’s site. Publishers typically make a 70% cut on a click on their site, i.e. if the ad click was worth 10$, 7$ would pass on to bbc.com in this case. Because of the strong financial motive, there’s incentive for fraud. </a:t>
            </a:r>
            <a:endParaRPr lang="en-US" dirty="0"/>
          </a:p>
        </p:txBody>
      </p:sp>
      <p:sp>
        <p:nvSpPr>
          <p:cNvPr id="4" name="Slide Number Placeholder 3"/>
          <p:cNvSpPr>
            <a:spLocks noGrp="1"/>
          </p:cNvSpPr>
          <p:nvPr>
            <p:ph type="sldNum" sz="quarter" idx="10"/>
          </p:nvPr>
        </p:nvSpPr>
        <p:spPr/>
        <p:txBody>
          <a:bodyPr/>
          <a:lstStyle/>
          <a:p>
            <a:fld id="{958465D4-650C-6C4B-A5F3-A875078B9338}" type="slidenum">
              <a:rPr lang="en-US" smtClean="0"/>
              <a:t>3</a:t>
            </a:fld>
            <a:endParaRPr lang="en-US" dirty="0"/>
          </a:p>
        </p:txBody>
      </p:sp>
    </p:spTree>
    <p:extLst>
      <p:ext uri="{BB962C8B-B14F-4D97-AF65-F5344CB8AC3E}">
        <p14:creationId xmlns:p14="http://schemas.microsoft.com/office/powerpoint/2010/main" val="217623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Click</a:t>
            </a:r>
            <a:r>
              <a:rPr lang="en-US" baseline="0" dirty="0" smtClean="0"/>
              <a:t> Spam are fraudulent or invalid clicks. In the end, users delivered to the advertisers page have no interest in the page, advertisers lose money for each click. To make it more concrete, let me give an example; here’s a snapshot of a sadistic mobile game called ant smasher, where you need squish the ant to win the game. Notice the placement of the ad very close to where the user is expected to click. If the user misses the ant and clicks on the ad, the advertiser is charged. So what is being done about it?</a:t>
            </a:r>
          </a:p>
        </p:txBody>
      </p:sp>
      <p:sp>
        <p:nvSpPr>
          <p:cNvPr id="4" name="Slide Number Placeholder 3"/>
          <p:cNvSpPr>
            <a:spLocks noGrp="1"/>
          </p:cNvSpPr>
          <p:nvPr>
            <p:ph type="sldNum" sz="quarter" idx="10"/>
          </p:nvPr>
        </p:nvSpPr>
        <p:spPr/>
        <p:txBody>
          <a:bodyPr/>
          <a:lstStyle/>
          <a:p>
            <a:fld id="{854E1E48-7BC5-2546-904F-B0CE78382758}"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059385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Reputable</a:t>
            </a:r>
            <a:r>
              <a:rPr lang="en-US" baseline="0" dirty="0" smtClean="0"/>
              <a:t> ad networks try to filter out click-spam, to maintain long term advertiser relationships, and for fear of PR backlash. Here’s an example dating back all the way to 2004, where google filed a lawsuit against a publisher generating click-fraud. However, as ad networks have gotten more savvy about click-spam, the attackers come with more sophisticated click-spam techniques. </a:t>
            </a:r>
            <a:endParaRPr lang="en-US" dirty="0"/>
          </a:p>
        </p:txBody>
      </p:sp>
      <p:sp>
        <p:nvSpPr>
          <p:cNvPr id="4" name="Slide Number Placeholder 3"/>
          <p:cNvSpPr>
            <a:spLocks noGrp="1"/>
          </p:cNvSpPr>
          <p:nvPr>
            <p:ph type="sldNum" sz="quarter" idx="10"/>
          </p:nvPr>
        </p:nvSpPr>
        <p:spPr/>
        <p:txBody>
          <a:bodyPr/>
          <a:lstStyle/>
          <a:p>
            <a:fld id="{958465D4-650C-6C4B-A5F3-A875078B9338}" type="slidenum">
              <a:rPr lang="en-US" smtClean="0"/>
              <a:t>5</a:t>
            </a:fld>
            <a:endParaRPr lang="en-US" dirty="0"/>
          </a:p>
        </p:txBody>
      </p:sp>
    </p:spTree>
    <p:extLst>
      <p:ext uri="{BB962C8B-B14F-4D97-AF65-F5344CB8AC3E}">
        <p14:creationId xmlns:p14="http://schemas.microsoft.com/office/powerpoint/2010/main" val="2853903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Here</a:t>
            </a:r>
            <a:r>
              <a:rPr lang="en-US" baseline="0" dirty="0" smtClean="0"/>
              <a:t> is a malware that we found, that is extremely stealthy. Here is how the malware works. … Since the user doesn’t see any traffic and the low volume of clicks, user doesn’t suspect that they are infected.</a:t>
            </a:r>
            <a:endParaRPr lang="en-US" dirty="0"/>
          </a:p>
        </p:txBody>
      </p:sp>
      <p:sp>
        <p:nvSpPr>
          <p:cNvPr id="4" name="Slide Number Placeholder 3"/>
          <p:cNvSpPr>
            <a:spLocks noGrp="1"/>
          </p:cNvSpPr>
          <p:nvPr>
            <p:ph type="sldNum" sz="quarter" idx="10"/>
          </p:nvPr>
        </p:nvSpPr>
        <p:spPr/>
        <p:txBody>
          <a:bodyPr/>
          <a:lstStyle/>
          <a:p>
            <a:fld id="{958465D4-650C-6C4B-A5F3-A875078B9338}" type="slidenum">
              <a:rPr lang="en-US" smtClean="0"/>
              <a:t>7</a:t>
            </a:fld>
            <a:endParaRPr lang="en-US" dirty="0"/>
          </a:p>
        </p:txBody>
      </p:sp>
    </p:spTree>
    <p:extLst>
      <p:ext uri="{BB962C8B-B14F-4D97-AF65-F5344CB8AC3E}">
        <p14:creationId xmlns:p14="http://schemas.microsoft.com/office/powerpoint/2010/main" val="1418437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This particular</a:t>
            </a:r>
            <a:r>
              <a:rPr lang="en-US" baseline="0" dirty="0" smtClean="0"/>
              <a:t> malware is called TDL4. it has several peculiarities – it can redirect all browser requests across multiple browsers.  It performs only one click per day. And finally, its gating clicks on user actions, rather than clicking aggressively to make as much money as possible. Why is it doing that? It has evolved to evade possible ad network rules.  As you can see, defending against such attacks is hard.</a:t>
            </a:r>
            <a:endParaRPr lang="en-US" dirty="0"/>
          </a:p>
        </p:txBody>
      </p:sp>
      <p:sp>
        <p:nvSpPr>
          <p:cNvPr id="4" name="Slide Number Placeholder 3"/>
          <p:cNvSpPr>
            <a:spLocks noGrp="1"/>
          </p:cNvSpPr>
          <p:nvPr>
            <p:ph type="sldNum" sz="quarter" idx="10"/>
          </p:nvPr>
        </p:nvSpPr>
        <p:spPr/>
        <p:txBody>
          <a:bodyPr/>
          <a:lstStyle/>
          <a:p>
            <a:fld id="{854E1E48-7BC5-2546-904F-B0CE78382758}"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How</a:t>
            </a:r>
            <a:r>
              <a:rPr lang="en-US" baseline="0" dirty="0" smtClean="0"/>
              <a:t> about looking at conversions? Conversions are desirable actions on advertiser page, like purchase and signup. Ad networks provide an optional service of allowing advertiser to tie such events with the click that they sent, using a 1-pixel gif. Conversions can be used 2 ways – CPA and Conversion discounted CPC – i.e. discount clicks from publishers that don</a:t>
            </a:r>
            <a:r>
              <a:rPr lang="fr-FR" baseline="0" dirty="0" smtClean="0"/>
              <a:t>’</a:t>
            </a:r>
            <a:r>
              <a:rPr lang="en-US" baseline="0" dirty="0" smtClean="0"/>
              <a:t>t convert, also called smart pricing. All major ad networks apply it today. So have we solved the problem then? No..</a:t>
            </a:r>
            <a:endParaRPr lang="en-US" dirty="0"/>
          </a:p>
        </p:txBody>
      </p:sp>
      <p:sp>
        <p:nvSpPr>
          <p:cNvPr id="4" name="Slide Number Placeholder 3"/>
          <p:cNvSpPr>
            <a:spLocks noGrp="1"/>
          </p:cNvSpPr>
          <p:nvPr>
            <p:ph type="sldNum" sz="quarter" idx="10"/>
          </p:nvPr>
        </p:nvSpPr>
        <p:spPr/>
        <p:txBody>
          <a:bodyPr/>
          <a:lstStyle/>
          <a:p>
            <a:fld id="{958465D4-650C-6C4B-A5F3-A875078B9338}" type="slidenum">
              <a:rPr lang="en-US" smtClean="0"/>
              <a:t>9</a:t>
            </a:fld>
            <a:endParaRPr lang="en-US" dirty="0"/>
          </a:p>
        </p:txBody>
      </p:sp>
    </p:spTree>
    <p:extLst>
      <p:ext uri="{BB962C8B-B14F-4D97-AF65-F5344CB8AC3E}">
        <p14:creationId xmlns:p14="http://schemas.microsoft.com/office/powerpoint/2010/main" val="1065285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We</a:t>
            </a:r>
            <a:r>
              <a:rPr lang="en-US" baseline="0" dirty="0" smtClean="0"/>
              <a:t> found that spammer fake conversions too. We did the following experiment – as an advertiser we showed a bluff ad – an ad with garbage text unlikely to appeal to a normal user. On clicking the ad you come to a page which is gibberish. And we had garbage fields that then led to conversions – Mobile pen number and computer eigen name. If a user converts by filling this form, they are desperate to do so. We got 200 fills a week in our small scale experiment; in fact we could identify three different means of it. So may not work.</a:t>
            </a:r>
            <a:endParaRPr lang="en-US" dirty="0"/>
          </a:p>
        </p:txBody>
      </p:sp>
      <p:sp>
        <p:nvSpPr>
          <p:cNvPr id="4" name="Slide Number Placeholder 3"/>
          <p:cNvSpPr>
            <a:spLocks noGrp="1"/>
          </p:cNvSpPr>
          <p:nvPr>
            <p:ph type="sldNum" sz="quarter" idx="10"/>
          </p:nvPr>
        </p:nvSpPr>
        <p:spPr/>
        <p:txBody>
          <a:bodyPr/>
          <a:lstStyle/>
          <a:p>
            <a:fld id="{958465D4-650C-6C4B-A5F3-A875078B9338}" type="slidenum">
              <a:rPr lang="en-US" smtClean="0"/>
              <a:t>10</a:t>
            </a:fld>
            <a:endParaRPr lang="en-US" dirty="0"/>
          </a:p>
        </p:txBody>
      </p:sp>
    </p:spTree>
    <p:extLst>
      <p:ext uri="{BB962C8B-B14F-4D97-AF65-F5344CB8AC3E}">
        <p14:creationId xmlns:p14="http://schemas.microsoft.com/office/powerpoint/2010/main" val="2192341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4" rIns="91430" bIns="45714" anchor="ctr"/>
          <a:lstStyle/>
          <a:p>
            <a:pPr algn="ctr" defTabSz="457148"/>
            <a:endParaRPr lang="en-US" dirty="0">
              <a:solidFill>
                <a:prstClr val="white"/>
              </a:solidFill>
              <a:latin typeface="Tw Cen MT"/>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4" rIns="91430" bIns="45714" anchor="ctr"/>
          <a:lstStyle/>
          <a:p>
            <a:pPr algn="ctr" defTabSz="457148"/>
            <a:endParaRPr lang="en-US" dirty="0">
              <a:solidFill>
                <a:prstClr val="white"/>
              </a:solidFill>
              <a:latin typeface="Tw Cen MT"/>
            </a:endParaRPr>
          </a:p>
        </p:txBody>
      </p:sp>
      <p:sp>
        <p:nvSpPr>
          <p:cNvPr id="11" name="Rectangle 10"/>
          <p:cNvSpPr/>
          <p:nvPr/>
        </p:nvSpPr>
        <p:spPr>
          <a:xfrm>
            <a:off x="2359152" y="6044187"/>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4" rIns="91430" bIns="45714" anchor="ctr"/>
          <a:lstStyle/>
          <a:p>
            <a:pPr algn="ctr" defTabSz="457148"/>
            <a:endParaRPr lang="en-US" dirty="0">
              <a:solidFill>
                <a:prstClr val="white"/>
              </a:solidFill>
              <a:latin typeface="Tw Cen MT"/>
            </a:endParaRPr>
          </a:p>
        </p:txBody>
      </p:sp>
      <p:sp>
        <p:nvSpPr>
          <p:cNvPr id="8" name="Title 7"/>
          <p:cNvSpPr>
            <a:spLocks noGrp="1"/>
          </p:cNvSpPr>
          <p:nvPr>
            <p:ph type="ctrTitle"/>
          </p:nvPr>
        </p:nvSpPr>
        <p:spPr>
          <a:xfrm>
            <a:off x="2362201"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148" indent="0" algn="ctr">
              <a:buNone/>
            </a:lvl2pPr>
            <a:lvl3pPr marL="914298" indent="0" algn="ctr">
              <a:buNone/>
            </a:lvl3pPr>
            <a:lvl4pPr marL="1371446" indent="0" algn="ctr">
              <a:buNone/>
            </a:lvl4pPr>
            <a:lvl5pPr marL="1828594" indent="0" algn="ctr">
              <a:buNone/>
            </a:lvl5pPr>
            <a:lvl6pPr marL="2285744" indent="0" algn="ctr">
              <a:buNone/>
            </a:lvl6pPr>
            <a:lvl7pPr marL="2742892" indent="0" algn="ctr">
              <a:buNone/>
            </a:lvl7pPr>
            <a:lvl8pPr marL="3200040" indent="0" algn="ctr">
              <a:buNone/>
            </a:lvl8pPr>
            <a:lvl9pPr marL="3657188"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1" y="6068699"/>
            <a:ext cx="2057400" cy="685800"/>
          </a:xfrm>
        </p:spPr>
        <p:txBody>
          <a:bodyPr>
            <a:noAutofit/>
          </a:bodyPr>
          <a:lstStyle>
            <a:lvl1pPr algn="ctr">
              <a:defRPr sz="2000">
                <a:solidFill>
                  <a:srgbClr val="FFFFFF"/>
                </a:solidFill>
              </a:defRPr>
            </a:lvl1pPr>
          </a:lstStyle>
          <a:p>
            <a:fld id="{10CD505F-6BDB-0548-91A1-BE1F13BFE3B5}" type="datetime1">
              <a:rPr lang="en-US" smtClean="0">
                <a:latin typeface="Tw Cen MT"/>
              </a:rPr>
              <a:pPr/>
              <a:t>11/6/13</a:t>
            </a:fld>
            <a:endParaRPr lang="en-US" dirty="0">
              <a:latin typeface="Tw Cen MT"/>
            </a:endParaRPr>
          </a:p>
        </p:txBody>
      </p:sp>
      <p:sp>
        <p:nvSpPr>
          <p:cNvPr id="17" name="Footer Placeholder 16"/>
          <p:cNvSpPr>
            <a:spLocks noGrp="1"/>
          </p:cNvSpPr>
          <p:nvPr>
            <p:ph type="ftr" sz="quarter" idx="11"/>
          </p:nvPr>
        </p:nvSpPr>
        <p:spPr>
          <a:xfrm>
            <a:off x="2085396" y="236541"/>
            <a:ext cx="5867400" cy="365124"/>
          </a:xfrm>
        </p:spPr>
        <p:txBody>
          <a:bodyPr/>
          <a:lstStyle>
            <a:lvl1pPr algn="r">
              <a:defRPr>
                <a:solidFill>
                  <a:schemeClr val="tx2"/>
                </a:solidFill>
              </a:defRPr>
            </a:lvl1pPr>
          </a:lstStyle>
          <a:p>
            <a:endParaRPr lang="en-US" dirty="0">
              <a:solidFill>
                <a:srgbClr val="EBDDC3"/>
              </a:solidFill>
              <a:latin typeface="Tw Cen MT"/>
            </a:endParaRPr>
          </a:p>
        </p:txBody>
      </p:sp>
      <p:sp>
        <p:nvSpPr>
          <p:cNvPr id="29" name="Slide Number Placeholder 28"/>
          <p:cNvSpPr>
            <a:spLocks noGrp="1"/>
          </p:cNvSpPr>
          <p:nvPr>
            <p:ph type="sldNum" sz="quarter" idx="12"/>
          </p:nvPr>
        </p:nvSpPr>
        <p:spPr>
          <a:xfrm>
            <a:off x="8001001" y="228600"/>
            <a:ext cx="838200" cy="381000"/>
          </a:xfrm>
        </p:spPr>
        <p:txBody>
          <a:bodyPr/>
          <a:lstStyle>
            <a:lvl1pPr>
              <a:defRPr>
                <a:solidFill>
                  <a:schemeClr val="tx2"/>
                </a:solidFill>
              </a:defRPr>
            </a:lvl1pPr>
          </a:lstStyle>
          <a:p>
            <a:fld id="{2F2986E6-5950-B84B-BE72-F18D94202B28}" type="slidenum">
              <a:rPr lang="en-US" smtClean="0">
                <a:solidFill>
                  <a:srgbClr val="EBDDC3"/>
                </a:solidFill>
                <a:latin typeface="Tw Cen MT"/>
              </a:rPr>
              <a:pPr/>
              <a:t>‹#›</a:t>
            </a:fld>
            <a:endParaRPr lang="en-US" dirty="0">
              <a:solidFill>
                <a:srgbClr val="EBDDC3"/>
              </a:solidFill>
              <a:latin typeface="Tw Cen MT"/>
            </a:endParaRPr>
          </a:p>
        </p:txBody>
      </p:sp>
    </p:spTree>
    <p:extLst>
      <p:ext uri="{BB962C8B-B14F-4D97-AF65-F5344CB8AC3E}">
        <p14:creationId xmlns:p14="http://schemas.microsoft.com/office/powerpoint/2010/main" val="320496034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3F6BD3-6B3F-B54A-8150-23B6B8560919}" type="datetime1">
              <a:rPr lang="en-US" smtClean="0">
                <a:solidFill>
                  <a:srgbClr val="775F55"/>
                </a:solidFill>
                <a:latin typeface="Tw Cen MT"/>
              </a:rPr>
              <a:pPr/>
              <a:t>11/6/13</a:t>
            </a:fld>
            <a:endParaRPr lang="en-US" dirty="0">
              <a:solidFill>
                <a:srgbClr val="775F55"/>
              </a:solidFill>
              <a:latin typeface="Tw Cen MT"/>
            </a:endParaRPr>
          </a:p>
        </p:txBody>
      </p:sp>
      <p:sp>
        <p:nvSpPr>
          <p:cNvPr id="5" name="Footer Placeholder 4"/>
          <p:cNvSpPr>
            <a:spLocks noGrp="1"/>
          </p:cNvSpPr>
          <p:nvPr>
            <p:ph type="ftr" sz="quarter" idx="11"/>
          </p:nvPr>
        </p:nvSpPr>
        <p:spPr/>
        <p:txBody>
          <a:bodyPr/>
          <a:lstStyle/>
          <a:p>
            <a:endParaRPr lang="en-US" dirty="0">
              <a:solidFill>
                <a:srgbClr val="775F55"/>
              </a:solidFill>
              <a:latin typeface="Tw Cen MT"/>
            </a:endParaRPr>
          </a:p>
        </p:txBody>
      </p:sp>
      <p:sp>
        <p:nvSpPr>
          <p:cNvPr id="6" name="Slide Number Placeholder 5"/>
          <p:cNvSpPr>
            <a:spLocks noGrp="1"/>
          </p:cNvSpPr>
          <p:nvPr>
            <p:ph type="sldNum" sz="quarter" idx="12"/>
          </p:nvPr>
        </p:nvSpPr>
        <p:spPr/>
        <p:txBody>
          <a:bodyPr/>
          <a:lstStyle/>
          <a:p>
            <a:fld id="{2F2986E6-5950-B84B-BE72-F18D94202B28}" type="slidenum">
              <a:rPr lang="en-US" smtClean="0">
                <a:latin typeface="Tw Cen MT"/>
              </a:rPr>
              <a:pPr/>
              <a:t>‹#›</a:t>
            </a:fld>
            <a:endParaRPr lang="en-US" dirty="0">
              <a:latin typeface="Tw Cen MT"/>
            </a:endParaRPr>
          </a:p>
        </p:txBody>
      </p:sp>
    </p:spTree>
    <p:extLst>
      <p:ext uri="{BB962C8B-B14F-4D97-AF65-F5344CB8AC3E}">
        <p14:creationId xmlns:p14="http://schemas.microsoft.com/office/powerpoint/2010/main" val="4084431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1" y="609603"/>
            <a:ext cx="2057400" cy="551656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1" y="609603"/>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1" y="6248406"/>
            <a:ext cx="2209800" cy="365124"/>
          </a:xfrm>
        </p:spPr>
        <p:txBody>
          <a:bodyPr/>
          <a:lstStyle/>
          <a:p>
            <a:fld id="{A516EC8D-93CF-7646-BE6F-B46FA016EFD1}" type="datetime1">
              <a:rPr lang="en-US" smtClean="0">
                <a:solidFill>
                  <a:srgbClr val="775F55"/>
                </a:solidFill>
                <a:latin typeface="Tw Cen MT"/>
              </a:rPr>
              <a:pPr/>
              <a:t>11/6/13</a:t>
            </a:fld>
            <a:endParaRPr lang="en-US" dirty="0">
              <a:solidFill>
                <a:srgbClr val="775F55"/>
              </a:solidFill>
              <a:latin typeface="Tw Cen MT"/>
            </a:endParaRPr>
          </a:p>
        </p:txBody>
      </p:sp>
      <p:sp>
        <p:nvSpPr>
          <p:cNvPr id="5" name="Footer Placeholder 4"/>
          <p:cNvSpPr>
            <a:spLocks noGrp="1"/>
          </p:cNvSpPr>
          <p:nvPr>
            <p:ph type="ftr" sz="quarter" idx="11"/>
          </p:nvPr>
        </p:nvSpPr>
        <p:spPr>
          <a:xfrm>
            <a:off x="457206" y="6248211"/>
            <a:ext cx="5573485" cy="365124"/>
          </a:xfrm>
        </p:spPr>
        <p:txBody>
          <a:bodyPr/>
          <a:lstStyle/>
          <a:p>
            <a:endParaRPr lang="en-US" dirty="0">
              <a:solidFill>
                <a:srgbClr val="775F55"/>
              </a:solidFill>
              <a:latin typeface="Tw Cen MT"/>
            </a:endParaRPr>
          </a:p>
        </p:txBody>
      </p:sp>
      <p:sp>
        <p:nvSpPr>
          <p:cNvPr id="7" name="Rectangle 6"/>
          <p:cNvSpPr/>
          <p:nvPr/>
        </p:nvSpPr>
        <p:spPr bwMode="white">
          <a:xfrm>
            <a:off x="6096319"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30" tIns="45714" rIns="91430" bIns="45714" rtlCol="0" anchor="ctr"/>
          <a:lstStyle/>
          <a:p>
            <a:pPr algn="ctr" defTabSz="457148"/>
            <a:endParaRPr lang="en-US" dirty="0">
              <a:solidFill>
                <a:prstClr val="white"/>
              </a:solidFill>
              <a:latin typeface="Tw Cen MT"/>
            </a:endParaRPr>
          </a:p>
        </p:txBody>
      </p:sp>
      <p:sp>
        <p:nvSpPr>
          <p:cNvPr id="8" name="Rectangle 7"/>
          <p:cNvSpPr/>
          <p:nvPr/>
        </p:nvSpPr>
        <p:spPr>
          <a:xfrm>
            <a:off x="6142039"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30" tIns="45714" rIns="91430" bIns="45714" rtlCol="0" anchor="ctr"/>
          <a:lstStyle/>
          <a:p>
            <a:pPr algn="ctr" defTabSz="457148"/>
            <a:endParaRPr lang="en-US" dirty="0">
              <a:solidFill>
                <a:prstClr val="white"/>
              </a:solidFill>
              <a:latin typeface="Tw Cen MT"/>
            </a:endParaRPr>
          </a:p>
        </p:txBody>
      </p:sp>
      <p:sp>
        <p:nvSpPr>
          <p:cNvPr id="9" name="Rectangle 8"/>
          <p:cNvSpPr/>
          <p:nvPr/>
        </p:nvSpPr>
        <p:spPr>
          <a:xfrm>
            <a:off x="6142039"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30" tIns="45714" rIns="91430" bIns="45714" rtlCol="0" anchor="ctr"/>
          <a:lstStyle/>
          <a:p>
            <a:pPr algn="ctr" defTabSz="457148"/>
            <a:endParaRPr lang="en-US" dirty="0">
              <a:solidFill>
                <a:prstClr val="white"/>
              </a:solidFill>
              <a:latin typeface="Tw Cen MT"/>
            </a:endParaRPr>
          </a:p>
        </p:txBody>
      </p:sp>
      <p:sp>
        <p:nvSpPr>
          <p:cNvPr id="6" name="Slide Number Placeholder 5"/>
          <p:cNvSpPr>
            <a:spLocks noGrp="1"/>
          </p:cNvSpPr>
          <p:nvPr>
            <p:ph type="sldNum" sz="quarter" idx="12"/>
          </p:nvPr>
        </p:nvSpPr>
        <p:spPr>
          <a:xfrm rot="5400000">
            <a:off x="5989639" y="144464"/>
            <a:ext cx="533400" cy="244477"/>
          </a:xfrm>
        </p:spPr>
        <p:txBody>
          <a:bodyPr/>
          <a:lstStyle/>
          <a:p>
            <a:fld id="{2F2986E6-5950-B84B-BE72-F18D94202B28}" type="slidenum">
              <a:rPr lang="en-US" smtClean="0">
                <a:latin typeface="Tw Cen MT"/>
              </a:rPr>
              <a:pPr/>
              <a:t>‹#›</a:t>
            </a:fld>
            <a:endParaRPr lang="en-US" dirty="0">
              <a:latin typeface="Tw Cen MT"/>
            </a:endParaRPr>
          </a:p>
        </p:txBody>
      </p:sp>
    </p:spTree>
    <p:extLst>
      <p:ext uri="{BB962C8B-B14F-4D97-AF65-F5344CB8AC3E}">
        <p14:creationId xmlns:p14="http://schemas.microsoft.com/office/powerpoint/2010/main" val="278976714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1CA2A-9880-4348-AE72-974785F80CD4}" type="datetimeFigureOut">
              <a:rPr lang="en-US" smtClean="0">
                <a:solidFill>
                  <a:prstClr val="black">
                    <a:tint val="75000"/>
                  </a:prstClr>
                </a:solidFill>
                <a:latin typeface="Calibri"/>
              </a:rPr>
              <a:pPr/>
              <a:t>11/6/13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A2AF785-FDB1-0644-8DC4-50904963DD8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78160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1CA2A-9880-4348-AE72-974785F80CD4}" type="datetimeFigureOut">
              <a:rPr lang="en-US" smtClean="0">
                <a:solidFill>
                  <a:prstClr val="black">
                    <a:tint val="75000"/>
                  </a:prstClr>
                </a:solidFill>
                <a:latin typeface="Calibri"/>
              </a:rPr>
              <a:pPr/>
              <a:t>11/6/13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A2AF785-FDB1-0644-8DC4-50904963DD8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21370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B1CA2A-9880-4348-AE72-974785F80CD4}" type="datetimeFigureOut">
              <a:rPr lang="en-US" smtClean="0">
                <a:solidFill>
                  <a:prstClr val="black">
                    <a:tint val="75000"/>
                  </a:prstClr>
                </a:solidFill>
                <a:latin typeface="Calibri"/>
              </a:rPr>
              <a:pPr/>
              <a:t>11/6/13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A2AF785-FDB1-0644-8DC4-50904963DD8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69093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1CA2A-9880-4348-AE72-974785F80CD4}" type="datetimeFigureOut">
              <a:rPr lang="en-US" smtClean="0">
                <a:solidFill>
                  <a:prstClr val="black">
                    <a:tint val="75000"/>
                  </a:prstClr>
                </a:solidFill>
                <a:latin typeface="Calibri"/>
              </a:rPr>
              <a:pPr/>
              <a:t>11/6/13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A2AF785-FDB1-0644-8DC4-50904963DD8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70526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1CA2A-9880-4348-AE72-974785F80CD4}" type="datetimeFigureOut">
              <a:rPr lang="en-US" smtClean="0">
                <a:solidFill>
                  <a:prstClr val="black">
                    <a:tint val="75000"/>
                  </a:prstClr>
                </a:solidFill>
                <a:latin typeface="Calibri"/>
              </a:rPr>
              <a:pPr/>
              <a:t>11/6/13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A2AF785-FDB1-0644-8DC4-50904963DD8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00959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1CA2A-9880-4348-AE72-974785F80CD4}" type="datetimeFigureOut">
              <a:rPr lang="en-US" smtClean="0">
                <a:solidFill>
                  <a:prstClr val="black">
                    <a:tint val="75000"/>
                  </a:prstClr>
                </a:solidFill>
                <a:latin typeface="Calibri"/>
              </a:rPr>
              <a:pPr/>
              <a:t>11/6/13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A2AF785-FDB1-0644-8DC4-50904963DD8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290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1CA2A-9880-4348-AE72-974785F80CD4}" type="datetimeFigureOut">
              <a:rPr lang="en-US" smtClean="0">
                <a:solidFill>
                  <a:prstClr val="black">
                    <a:tint val="75000"/>
                  </a:prstClr>
                </a:solidFill>
                <a:latin typeface="Calibri"/>
              </a:rPr>
              <a:pPr/>
              <a:t>11/6/13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A2AF785-FDB1-0644-8DC4-50904963DD8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444750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B1CA2A-9880-4348-AE72-974785F80CD4}" type="datetimeFigureOut">
              <a:rPr lang="en-US" smtClean="0">
                <a:solidFill>
                  <a:prstClr val="black">
                    <a:tint val="75000"/>
                  </a:prstClr>
                </a:solidFill>
                <a:latin typeface="Calibri"/>
              </a:rPr>
              <a:pPr/>
              <a:t>11/6/13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A2AF785-FDB1-0644-8DC4-50904963DD8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8335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9"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993878E-592C-2F41-976B-D8922190544E}" type="datetime1">
              <a:rPr lang="en-US" smtClean="0">
                <a:solidFill>
                  <a:srgbClr val="775F55"/>
                </a:solidFill>
                <a:latin typeface="Tw Cen MT"/>
              </a:rPr>
              <a:pPr/>
              <a:t>11/6/13</a:t>
            </a:fld>
            <a:endParaRPr lang="en-US" dirty="0">
              <a:solidFill>
                <a:srgbClr val="775F55"/>
              </a:solidFill>
              <a:latin typeface="Tw Cen MT"/>
            </a:endParaRPr>
          </a:p>
        </p:txBody>
      </p:sp>
      <p:sp>
        <p:nvSpPr>
          <p:cNvPr id="5" name="Footer Placeholder 4"/>
          <p:cNvSpPr>
            <a:spLocks noGrp="1"/>
          </p:cNvSpPr>
          <p:nvPr>
            <p:ph type="ftr" sz="quarter" idx="11"/>
          </p:nvPr>
        </p:nvSpPr>
        <p:spPr/>
        <p:txBody>
          <a:bodyPr/>
          <a:lstStyle/>
          <a:p>
            <a:endParaRPr lang="en-US" dirty="0">
              <a:solidFill>
                <a:srgbClr val="775F55"/>
              </a:solidFill>
              <a:latin typeface="Tw Cen MT"/>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F2986E6-5950-B84B-BE72-F18D94202B28}" type="slidenum">
              <a:rPr lang="en-US" smtClean="0">
                <a:latin typeface="Tw Cen MT"/>
              </a:rPr>
              <a:pPr/>
              <a:t>‹#›</a:t>
            </a:fld>
            <a:endParaRPr lang="en-US" dirty="0">
              <a:latin typeface="Tw Cen MT"/>
            </a:endParaRPr>
          </a:p>
        </p:txBody>
      </p:sp>
      <p:sp>
        <p:nvSpPr>
          <p:cNvPr id="8" name="Content Placeholder 7"/>
          <p:cNvSpPr>
            <a:spLocks noGrp="1"/>
          </p:cNvSpPr>
          <p:nvPr>
            <p:ph sz="quarter" idx="1"/>
          </p:nvPr>
        </p:nvSpPr>
        <p:spPr>
          <a:xfrm>
            <a:off x="612649"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30036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B1CA2A-9880-4348-AE72-974785F80CD4}" type="datetimeFigureOut">
              <a:rPr lang="en-US" smtClean="0">
                <a:solidFill>
                  <a:prstClr val="black">
                    <a:tint val="75000"/>
                  </a:prstClr>
                </a:solidFill>
                <a:latin typeface="Calibri"/>
              </a:rPr>
              <a:pPr/>
              <a:t>11/6/13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A2AF785-FDB1-0644-8DC4-50904963DD8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81051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1CA2A-9880-4348-AE72-974785F80CD4}" type="datetimeFigureOut">
              <a:rPr lang="en-US" smtClean="0">
                <a:solidFill>
                  <a:prstClr val="black">
                    <a:tint val="75000"/>
                  </a:prstClr>
                </a:solidFill>
                <a:latin typeface="Calibri"/>
              </a:rPr>
              <a:pPr/>
              <a:t>11/6/13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A2AF785-FDB1-0644-8DC4-50904963DD8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74714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1CA2A-9880-4348-AE72-974785F80CD4}" type="datetimeFigureOut">
              <a:rPr lang="en-US" smtClean="0">
                <a:solidFill>
                  <a:prstClr val="black">
                    <a:tint val="75000"/>
                  </a:prstClr>
                </a:solidFill>
                <a:latin typeface="Calibri"/>
              </a:rPr>
              <a:pPr/>
              <a:t>11/6/13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A2AF785-FDB1-0644-8DC4-50904963DD8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21762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743200"/>
            <a:ext cx="7123115" cy="1673227"/>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4" rIns="91430" bIns="45714" anchor="ctr"/>
          <a:lstStyle/>
          <a:p>
            <a:pPr algn="ctr" defTabSz="457148"/>
            <a:endParaRPr lang="en-US" dirty="0">
              <a:solidFill>
                <a:prstClr val="white"/>
              </a:solidFill>
              <a:latin typeface="Tw Cen MT"/>
            </a:endParaRPr>
          </a:p>
        </p:txBody>
      </p:sp>
      <p:sp>
        <p:nvSpPr>
          <p:cNvPr id="8" name="Rectangle 7"/>
          <p:cNvSpPr/>
          <p:nvPr/>
        </p:nvSpPr>
        <p:spPr>
          <a:xfrm>
            <a:off x="1"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4" rIns="91430" bIns="45714" anchor="ctr"/>
          <a:lstStyle/>
          <a:p>
            <a:pPr algn="ctr" defTabSz="457148"/>
            <a:endParaRPr lang="en-US" dirty="0">
              <a:solidFill>
                <a:prstClr val="white"/>
              </a:solidFill>
              <a:latin typeface="Tw Cen MT"/>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4" rIns="91430" bIns="45714" anchor="ctr"/>
          <a:lstStyle/>
          <a:p>
            <a:pPr algn="ctr" defTabSz="457148"/>
            <a:endParaRPr lang="en-US" dirty="0">
              <a:solidFill>
                <a:prstClr val="white"/>
              </a:solidFill>
              <a:latin typeface="Tw Cen MT"/>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96729E3-1B19-FA47-99F6-EB701EF40628}" type="datetime1">
              <a:rPr lang="en-US" smtClean="0">
                <a:solidFill>
                  <a:srgbClr val="775F55"/>
                </a:solidFill>
                <a:latin typeface="Tw Cen MT"/>
              </a:rPr>
              <a:pPr/>
              <a:t>11/6/13</a:t>
            </a:fld>
            <a:endParaRPr lang="en-US" dirty="0">
              <a:solidFill>
                <a:srgbClr val="775F55"/>
              </a:solidFill>
              <a:latin typeface="Tw Cen MT"/>
            </a:endParaRPr>
          </a:p>
        </p:txBody>
      </p:sp>
      <p:sp>
        <p:nvSpPr>
          <p:cNvPr id="13" name="Slide Number Placeholder 12"/>
          <p:cNvSpPr>
            <a:spLocks noGrp="1"/>
          </p:cNvSpPr>
          <p:nvPr>
            <p:ph type="sldNum" sz="quarter" idx="11"/>
          </p:nvPr>
        </p:nvSpPr>
        <p:spPr>
          <a:xfrm>
            <a:off x="1" y="1752601"/>
            <a:ext cx="1295400" cy="701676"/>
          </a:xfrm>
        </p:spPr>
        <p:txBody>
          <a:bodyPr>
            <a:noAutofit/>
          </a:bodyPr>
          <a:lstStyle>
            <a:lvl1pPr>
              <a:defRPr sz="2400">
                <a:solidFill>
                  <a:srgbClr val="FFFFFF"/>
                </a:solidFill>
              </a:defRPr>
            </a:lvl1pPr>
          </a:lstStyle>
          <a:p>
            <a:fld id="{2F2986E6-5950-B84B-BE72-F18D94202B28}" type="slidenum">
              <a:rPr lang="en-US" smtClean="0">
                <a:latin typeface="Tw Cen MT"/>
              </a:rPr>
              <a:pPr/>
              <a:t>‹#›</a:t>
            </a:fld>
            <a:endParaRPr lang="en-US" dirty="0">
              <a:latin typeface="Tw Cen MT"/>
            </a:endParaRPr>
          </a:p>
        </p:txBody>
      </p:sp>
      <p:sp>
        <p:nvSpPr>
          <p:cNvPr id="14" name="Footer Placeholder 13"/>
          <p:cNvSpPr>
            <a:spLocks noGrp="1"/>
          </p:cNvSpPr>
          <p:nvPr>
            <p:ph type="ftr" sz="quarter" idx="12"/>
          </p:nvPr>
        </p:nvSpPr>
        <p:spPr/>
        <p:txBody>
          <a:bodyPr/>
          <a:lstStyle/>
          <a:p>
            <a:endParaRPr lang="en-US" dirty="0">
              <a:solidFill>
                <a:srgbClr val="775F55"/>
              </a:solidFill>
              <a:latin typeface="Tw Cen MT"/>
            </a:endParaRPr>
          </a:p>
        </p:txBody>
      </p:sp>
    </p:spTree>
    <p:extLst>
      <p:ext uri="{BB962C8B-B14F-4D97-AF65-F5344CB8AC3E}">
        <p14:creationId xmlns:p14="http://schemas.microsoft.com/office/powerpoint/2010/main" val="364837807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3"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B67E3DD6-4C2C-4846-B0CC-2ED2296FE68C}" type="datetime1">
              <a:rPr lang="en-US" smtClean="0">
                <a:solidFill>
                  <a:srgbClr val="775F55"/>
                </a:solidFill>
                <a:latin typeface="Tw Cen MT"/>
              </a:rPr>
              <a:pPr/>
              <a:t>11/6/13</a:t>
            </a:fld>
            <a:endParaRPr lang="en-US" dirty="0">
              <a:solidFill>
                <a:srgbClr val="775F55"/>
              </a:solidFill>
              <a:latin typeface="Tw Cen MT"/>
            </a:endParaRPr>
          </a:p>
        </p:txBody>
      </p:sp>
      <p:sp>
        <p:nvSpPr>
          <p:cNvPr id="10" name="Slide Number Placeholder 9"/>
          <p:cNvSpPr>
            <a:spLocks noGrp="1"/>
          </p:cNvSpPr>
          <p:nvPr>
            <p:ph type="sldNum" sz="quarter" idx="16"/>
          </p:nvPr>
        </p:nvSpPr>
        <p:spPr/>
        <p:txBody>
          <a:bodyPr rtlCol="0"/>
          <a:lstStyle/>
          <a:p>
            <a:fld id="{2F2986E6-5950-B84B-BE72-F18D94202B28}" type="slidenum">
              <a:rPr lang="en-US" smtClean="0">
                <a:latin typeface="Tw Cen MT"/>
              </a:rPr>
              <a:pPr/>
              <a:t>‹#›</a:t>
            </a:fld>
            <a:endParaRPr lang="en-US" dirty="0">
              <a:latin typeface="Tw Cen MT"/>
            </a:endParaRPr>
          </a:p>
        </p:txBody>
      </p:sp>
      <p:sp>
        <p:nvSpPr>
          <p:cNvPr id="12" name="Footer Placeholder 11"/>
          <p:cNvSpPr>
            <a:spLocks noGrp="1"/>
          </p:cNvSpPr>
          <p:nvPr>
            <p:ph type="ftr" sz="quarter" idx="17"/>
          </p:nvPr>
        </p:nvSpPr>
        <p:spPr/>
        <p:txBody>
          <a:bodyPr rtlCol="0"/>
          <a:lstStyle/>
          <a:p>
            <a:endParaRPr lang="en-US" dirty="0">
              <a:solidFill>
                <a:srgbClr val="775F55"/>
              </a:solidFill>
              <a:latin typeface="Tw Cen MT"/>
            </a:endParaRPr>
          </a:p>
        </p:txBody>
      </p:sp>
    </p:spTree>
    <p:extLst>
      <p:ext uri="{BB962C8B-B14F-4D97-AF65-F5344CB8AC3E}">
        <p14:creationId xmlns:p14="http://schemas.microsoft.com/office/powerpoint/2010/main" val="1991676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1" y="273052"/>
            <a:ext cx="8153400" cy="869949"/>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1"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1"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A5EA68B9-2C75-0D45-9577-25B09F5DD3B0}" type="datetime1">
              <a:rPr lang="en-US" smtClean="0">
                <a:solidFill>
                  <a:srgbClr val="775F55"/>
                </a:solidFill>
                <a:latin typeface="Tw Cen MT"/>
              </a:rPr>
              <a:pPr/>
              <a:t>11/6/13</a:t>
            </a:fld>
            <a:endParaRPr lang="en-US" dirty="0">
              <a:solidFill>
                <a:srgbClr val="775F55"/>
              </a:solidFill>
              <a:latin typeface="Tw Cen MT"/>
            </a:endParaRPr>
          </a:p>
        </p:txBody>
      </p:sp>
      <p:sp>
        <p:nvSpPr>
          <p:cNvPr id="12" name="Slide Number Placeholder 11"/>
          <p:cNvSpPr>
            <a:spLocks noGrp="1"/>
          </p:cNvSpPr>
          <p:nvPr>
            <p:ph type="sldNum" sz="quarter" idx="16"/>
          </p:nvPr>
        </p:nvSpPr>
        <p:spPr/>
        <p:txBody>
          <a:bodyPr rtlCol="0"/>
          <a:lstStyle/>
          <a:p>
            <a:fld id="{2F2986E6-5950-B84B-BE72-F18D94202B28}" type="slidenum">
              <a:rPr lang="en-US" smtClean="0">
                <a:latin typeface="Tw Cen MT"/>
              </a:rPr>
              <a:pPr/>
              <a:t>‹#›</a:t>
            </a:fld>
            <a:endParaRPr lang="en-US" dirty="0">
              <a:latin typeface="Tw Cen MT"/>
            </a:endParaRPr>
          </a:p>
        </p:txBody>
      </p:sp>
      <p:sp>
        <p:nvSpPr>
          <p:cNvPr id="14" name="Footer Placeholder 13"/>
          <p:cNvSpPr>
            <a:spLocks noGrp="1"/>
          </p:cNvSpPr>
          <p:nvPr>
            <p:ph type="ftr" sz="quarter" idx="17"/>
          </p:nvPr>
        </p:nvSpPr>
        <p:spPr/>
        <p:txBody>
          <a:bodyPr rtlCol="0"/>
          <a:lstStyle/>
          <a:p>
            <a:endParaRPr lang="en-US" dirty="0">
              <a:solidFill>
                <a:srgbClr val="775F55"/>
              </a:solidFill>
              <a:latin typeface="Tw Cen MT"/>
            </a:endParaRPr>
          </a:p>
        </p:txBody>
      </p:sp>
      <p:sp>
        <p:nvSpPr>
          <p:cNvPr id="16" name="Text Placeholder 15"/>
          <p:cNvSpPr>
            <a:spLocks noGrp="1"/>
          </p:cNvSpPr>
          <p:nvPr>
            <p:ph type="body" sz="quarter" idx="1"/>
          </p:nvPr>
        </p:nvSpPr>
        <p:spPr>
          <a:xfrm>
            <a:off x="609601"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1"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961755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30DCA23-9EDF-8444-8356-EE3A64A730CA}" type="datetime1">
              <a:rPr lang="en-US" smtClean="0">
                <a:solidFill>
                  <a:srgbClr val="775F55"/>
                </a:solidFill>
                <a:latin typeface="Tw Cen MT"/>
              </a:rPr>
              <a:pPr/>
              <a:t>11/6/13</a:t>
            </a:fld>
            <a:endParaRPr lang="en-US" dirty="0">
              <a:solidFill>
                <a:srgbClr val="775F55"/>
              </a:solidFill>
              <a:latin typeface="Tw Cen MT"/>
            </a:endParaRPr>
          </a:p>
        </p:txBody>
      </p:sp>
      <p:sp>
        <p:nvSpPr>
          <p:cNvPr id="4" name="Footer Placeholder 3"/>
          <p:cNvSpPr>
            <a:spLocks noGrp="1"/>
          </p:cNvSpPr>
          <p:nvPr>
            <p:ph type="ftr" sz="quarter" idx="11"/>
          </p:nvPr>
        </p:nvSpPr>
        <p:spPr/>
        <p:txBody>
          <a:bodyPr/>
          <a:lstStyle/>
          <a:p>
            <a:endParaRPr lang="en-US" dirty="0">
              <a:solidFill>
                <a:srgbClr val="775F55"/>
              </a:solidFill>
              <a:latin typeface="Tw Cen MT"/>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2986E6-5950-B84B-BE72-F18D94202B28}" type="slidenum">
              <a:rPr lang="en-US" smtClean="0">
                <a:latin typeface="Tw Cen MT"/>
              </a:rPr>
              <a:pPr/>
              <a:t>‹#›</a:t>
            </a:fld>
            <a:endParaRPr lang="en-US" dirty="0">
              <a:latin typeface="Tw Cen MT"/>
            </a:endParaRPr>
          </a:p>
        </p:txBody>
      </p:sp>
    </p:spTree>
    <p:extLst>
      <p:ext uri="{BB962C8B-B14F-4D97-AF65-F5344CB8AC3E}">
        <p14:creationId xmlns:p14="http://schemas.microsoft.com/office/powerpoint/2010/main" val="3378734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BC462-114D-2B4B-B8F7-83AE9DE8F0FB}" type="datetime1">
              <a:rPr lang="en-US" smtClean="0">
                <a:solidFill>
                  <a:srgbClr val="775F55"/>
                </a:solidFill>
                <a:latin typeface="Tw Cen MT"/>
              </a:rPr>
              <a:pPr/>
              <a:t>11/6/13</a:t>
            </a:fld>
            <a:endParaRPr lang="en-US" dirty="0">
              <a:solidFill>
                <a:srgbClr val="775F55"/>
              </a:solidFill>
              <a:latin typeface="Tw Cen MT"/>
            </a:endParaRPr>
          </a:p>
        </p:txBody>
      </p:sp>
      <p:sp>
        <p:nvSpPr>
          <p:cNvPr id="3" name="Footer Placeholder 2"/>
          <p:cNvSpPr>
            <a:spLocks noGrp="1"/>
          </p:cNvSpPr>
          <p:nvPr>
            <p:ph type="ftr" sz="quarter" idx="11"/>
          </p:nvPr>
        </p:nvSpPr>
        <p:spPr/>
        <p:txBody>
          <a:bodyPr/>
          <a:lstStyle/>
          <a:p>
            <a:endParaRPr lang="en-US" dirty="0">
              <a:solidFill>
                <a:srgbClr val="775F55"/>
              </a:solidFill>
              <a:latin typeface="Tw Cen MT"/>
            </a:endParaRPr>
          </a:p>
        </p:txBody>
      </p:sp>
      <p:sp>
        <p:nvSpPr>
          <p:cNvPr id="4" name="Slide Number Placeholder 3"/>
          <p:cNvSpPr>
            <a:spLocks noGrp="1"/>
          </p:cNvSpPr>
          <p:nvPr>
            <p:ph type="sldNum" sz="quarter" idx="12"/>
          </p:nvPr>
        </p:nvSpPr>
        <p:spPr>
          <a:xfrm>
            <a:off x="1" y="6248400"/>
            <a:ext cx="533400" cy="381000"/>
          </a:xfrm>
        </p:spPr>
        <p:txBody>
          <a:bodyPr/>
          <a:lstStyle>
            <a:lvl1pPr>
              <a:defRPr>
                <a:solidFill>
                  <a:schemeClr val="tx2"/>
                </a:solidFill>
              </a:defRPr>
            </a:lvl1pPr>
          </a:lstStyle>
          <a:p>
            <a:fld id="{2F2986E6-5950-B84B-BE72-F18D94202B28}" type="slidenum">
              <a:rPr lang="en-US" smtClean="0">
                <a:solidFill>
                  <a:srgbClr val="775F55"/>
                </a:solidFill>
                <a:latin typeface="Tw Cen MT"/>
              </a:rPr>
              <a:pPr/>
              <a:t>‹#›</a:t>
            </a:fld>
            <a:endParaRPr lang="en-US" dirty="0">
              <a:solidFill>
                <a:srgbClr val="775F55"/>
              </a:solidFill>
              <a:latin typeface="Tw Cen MT"/>
            </a:endParaRPr>
          </a:p>
        </p:txBody>
      </p:sp>
    </p:spTree>
    <p:extLst>
      <p:ext uri="{BB962C8B-B14F-4D97-AF65-F5344CB8AC3E}">
        <p14:creationId xmlns:p14="http://schemas.microsoft.com/office/powerpoint/2010/main" val="769586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2"/>
            <a:ext cx="8077200" cy="869949"/>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95FBF97-0FB8-264B-864C-A78CD7CCF305}" type="datetime1">
              <a:rPr lang="en-US" smtClean="0">
                <a:solidFill>
                  <a:srgbClr val="775F55"/>
                </a:solidFill>
                <a:latin typeface="Tw Cen MT"/>
              </a:rPr>
              <a:pPr/>
              <a:t>11/6/13</a:t>
            </a:fld>
            <a:endParaRPr lang="en-US" dirty="0">
              <a:solidFill>
                <a:srgbClr val="775F55"/>
              </a:solidFill>
              <a:latin typeface="Tw Cen MT"/>
            </a:endParaRPr>
          </a:p>
        </p:txBody>
      </p:sp>
      <p:sp>
        <p:nvSpPr>
          <p:cNvPr id="6" name="Footer Placeholder 5"/>
          <p:cNvSpPr>
            <a:spLocks noGrp="1"/>
          </p:cNvSpPr>
          <p:nvPr>
            <p:ph type="ftr" sz="quarter" idx="11"/>
          </p:nvPr>
        </p:nvSpPr>
        <p:spPr/>
        <p:txBody>
          <a:bodyPr/>
          <a:lstStyle/>
          <a:p>
            <a:endParaRPr lang="en-US" dirty="0">
              <a:solidFill>
                <a:srgbClr val="775F55"/>
              </a:solidFill>
              <a:latin typeface="Tw Cen MT"/>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F2986E6-5950-B84B-BE72-F18D94202B28}" type="slidenum">
              <a:rPr lang="en-US" smtClean="0">
                <a:latin typeface="Tw Cen MT"/>
              </a:rPr>
              <a:pPr/>
              <a:t>‹#›</a:t>
            </a:fld>
            <a:endParaRPr lang="en-US" dirty="0">
              <a:latin typeface="Tw Cen MT"/>
            </a:endParaRPr>
          </a:p>
        </p:txBody>
      </p:sp>
      <p:sp>
        <p:nvSpPr>
          <p:cNvPr id="3" name="Text Placeholder 2"/>
          <p:cNvSpPr>
            <a:spLocks noGrp="1"/>
          </p:cNvSpPr>
          <p:nvPr>
            <p:ph type="body" idx="2"/>
          </p:nvPr>
        </p:nvSpPr>
        <p:spPr>
          <a:xfrm>
            <a:off x="609601"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46" tIns="182860" rIns="137146" bIns="91430"/>
          <a:lstStyle>
            <a:lvl1pPr marL="0" indent="0">
              <a:spcAft>
                <a:spcPts val="1000"/>
              </a:spcAft>
              <a:buNone/>
              <a:defRPr sz="1800"/>
            </a:lvl1pPr>
            <a:lvl2pPr>
              <a:buNone/>
              <a:defRPr sz="1200"/>
            </a:lvl2pPr>
            <a:lvl3pPr>
              <a:buNone/>
              <a:defRPr sz="1000"/>
            </a:lvl3pPr>
            <a:lvl4pPr>
              <a:buNone/>
              <a:defRPr sz="800"/>
            </a:lvl4pPr>
            <a:lvl5pPr>
              <a:buNone/>
              <a:defRPr sz="8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042494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800"/>
            </a:lvl1pPr>
            <a:lvl2pPr>
              <a:buFontTx/>
              <a:buNone/>
              <a:defRPr sz="1200"/>
            </a:lvl2pPr>
            <a:lvl3pPr>
              <a:buFontTx/>
              <a:buNone/>
              <a:defRPr sz="1000"/>
            </a:lvl3pPr>
            <a:lvl4pPr>
              <a:buFontTx/>
              <a:buNone/>
              <a:defRPr sz="800"/>
            </a:lvl4pPr>
            <a:lvl5pPr>
              <a:buFontTx/>
              <a:buNone/>
              <a:defRPr sz="8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4" rIns="91430" bIns="45714" anchor="ctr"/>
          <a:lstStyle/>
          <a:p>
            <a:pPr algn="ctr" defTabSz="457148"/>
            <a:endParaRPr lang="en-US" dirty="0">
              <a:solidFill>
                <a:prstClr val="white"/>
              </a:solidFill>
              <a:latin typeface="Tw Cen MT"/>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4" rIns="91430" bIns="45714" anchor="ctr"/>
          <a:lstStyle/>
          <a:p>
            <a:pPr algn="ctr" defTabSz="457148"/>
            <a:endParaRPr lang="en-US" dirty="0">
              <a:solidFill>
                <a:prstClr val="white"/>
              </a:solidFill>
              <a:latin typeface="Tw Cen MT"/>
            </a:endParaRPr>
          </a:p>
        </p:txBody>
      </p:sp>
      <p:sp>
        <p:nvSpPr>
          <p:cNvPr id="10" name="Rectangle 9"/>
          <p:cNvSpPr/>
          <p:nvPr/>
        </p:nvSpPr>
        <p:spPr>
          <a:xfrm>
            <a:off x="1545337" y="4654299"/>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4" rIns="91430" bIns="45714" anchor="ctr"/>
          <a:lstStyle/>
          <a:p>
            <a:pPr algn="ctr" defTabSz="457148"/>
            <a:endParaRPr lang="en-US" dirty="0">
              <a:solidFill>
                <a:prstClr val="white"/>
              </a:solidFill>
              <a:latin typeface="Tw Cen MT"/>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1"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4" rIns="91430" bIns="45714" anchor="ctr"/>
          <a:lstStyle/>
          <a:p>
            <a:pPr algn="ctr" defTabSz="457148"/>
            <a:endParaRPr lang="en-US" dirty="0">
              <a:solidFill>
                <a:prstClr val="white"/>
              </a:solidFill>
              <a:latin typeface="Tw Cen MT"/>
            </a:endParaRPr>
          </a:p>
        </p:txBody>
      </p:sp>
      <p:sp>
        <p:nvSpPr>
          <p:cNvPr id="12" name="Date Placeholder 11"/>
          <p:cNvSpPr>
            <a:spLocks noGrp="1"/>
          </p:cNvSpPr>
          <p:nvPr>
            <p:ph type="dt" sz="half" idx="10"/>
          </p:nvPr>
        </p:nvSpPr>
        <p:spPr>
          <a:xfrm>
            <a:off x="6248401" y="6248403"/>
            <a:ext cx="2667000" cy="365124"/>
          </a:xfrm>
        </p:spPr>
        <p:txBody>
          <a:bodyPr rtlCol="0"/>
          <a:lstStyle/>
          <a:p>
            <a:fld id="{54D6E459-9B48-E248-8E4E-89B1AB0DBAB5}" type="datetime1">
              <a:rPr lang="en-US" smtClean="0">
                <a:solidFill>
                  <a:srgbClr val="775F55"/>
                </a:solidFill>
                <a:latin typeface="Tw Cen MT"/>
              </a:rPr>
              <a:pPr/>
              <a:t>11/6/13</a:t>
            </a:fld>
            <a:endParaRPr lang="en-US" dirty="0">
              <a:solidFill>
                <a:srgbClr val="775F55"/>
              </a:solidFill>
              <a:latin typeface="Tw Cen MT"/>
            </a:endParaRPr>
          </a:p>
        </p:txBody>
      </p:sp>
      <p:sp>
        <p:nvSpPr>
          <p:cNvPr id="13" name="Slide Number Placeholder 12"/>
          <p:cNvSpPr>
            <a:spLocks noGrp="1"/>
          </p:cNvSpPr>
          <p:nvPr>
            <p:ph type="sldNum" sz="quarter" idx="11"/>
          </p:nvPr>
        </p:nvSpPr>
        <p:spPr>
          <a:xfrm>
            <a:off x="1" y="4667251"/>
            <a:ext cx="1447800" cy="663579"/>
          </a:xfrm>
        </p:spPr>
        <p:txBody>
          <a:bodyPr rtlCol="0"/>
          <a:lstStyle>
            <a:lvl1pPr>
              <a:defRPr sz="2800"/>
            </a:lvl1pPr>
          </a:lstStyle>
          <a:p>
            <a:fld id="{2F2986E6-5950-B84B-BE72-F18D94202B28}" type="slidenum">
              <a:rPr lang="en-US" smtClean="0">
                <a:latin typeface="Tw Cen MT"/>
              </a:rPr>
              <a:pPr/>
              <a:t>‹#›</a:t>
            </a:fld>
            <a:endParaRPr lang="en-US" dirty="0">
              <a:latin typeface="Tw Cen MT"/>
            </a:endParaRPr>
          </a:p>
        </p:txBody>
      </p:sp>
      <p:sp>
        <p:nvSpPr>
          <p:cNvPr id="14" name="Footer Placeholder 13"/>
          <p:cNvSpPr>
            <a:spLocks noGrp="1"/>
          </p:cNvSpPr>
          <p:nvPr>
            <p:ph type="ftr" sz="quarter" idx="12"/>
          </p:nvPr>
        </p:nvSpPr>
        <p:spPr>
          <a:xfrm>
            <a:off x="1600200" y="6248209"/>
            <a:ext cx="4572000" cy="365124"/>
          </a:xfrm>
        </p:spPr>
        <p:txBody>
          <a:bodyPr rtlCol="0"/>
          <a:lstStyle/>
          <a:p>
            <a:endParaRPr lang="en-US" dirty="0">
              <a:solidFill>
                <a:srgbClr val="775F55"/>
              </a:solidFill>
              <a:latin typeface="Tw Cen MT"/>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Drag picture to placeholder or click icon to add</a:t>
            </a:r>
            <a:endParaRPr kumimoji="0" lang="en-US" dirty="0"/>
          </a:p>
        </p:txBody>
      </p:sp>
    </p:spTree>
    <p:extLst>
      <p:ext uri="{BB962C8B-B14F-4D97-AF65-F5344CB8AC3E}">
        <p14:creationId xmlns:p14="http://schemas.microsoft.com/office/powerpoint/2010/main" val="62683146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1" y="228600"/>
            <a:ext cx="8153400" cy="990600"/>
          </a:xfrm>
          <a:prstGeom prst="rect">
            <a:avLst/>
          </a:prstGeom>
        </p:spPr>
        <p:txBody>
          <a:bodyPr vert="horz" lIns="91430" tIns="45714" rIns="91430" bIns="45714"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9" y="1600200"/>
            <a:ext cx="8153400" cy="4526280"/>
          </a:xfrm>
          <a:prstGeom prst="rect">
            <a:avLst/>
          </a:prstGeom>
        </p:spPr>
        <p:txBody>
          <a:bodyPr vert="horz" lIns="91430" tIns="45714" rIns="91430" bIns="45714">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096001" y="6248403"/>
            <a:ext cx="2667000" cy="365124"/>
          </a:xfrm>
          <a:prstGeom prst="rect">
            <a:avLst/>
          </a:prstGeom>
        </p:spPr>
        <p:txBody>
          <a:bodyPr vert="horz" lIns="91430" tIns="45714" rIns="91430" bIns="45714" anchor="ctr" anchorCtr="0"/>
          <a:lstStyle>
            <a:lvl1pPr algn="l" eaLnBrk="1" latinLnBrk="0" hangingPunct="1">
              <a:defRPr kumimoji="0" sz="1400">
                <a:solidFill>
                  <a:schemeClr val="tx2"/>
                </a:solidFill>
              </a:defRPr>
            </a:lvl1pPr>
          </a:lstStyle>
          <a:p>
            <a:pPr defTabSz="457148"/>
            <a:fld id="{91A9F5FE-2FE9-0A41-BBE4-F6221A7255C2}" type="datetime1">
              <a:rPr lang="en-US" smtClean="0">
                <a:solidFill>
                  <a:srgbClr val="775F55"/>
                </a:solidFill>
                <a:latin typeface="Tw Cen MT"/>
                <a:ea typeface="ヒラギノ角ゴ Pro W3"/>
                <a:cs typeface="Arial" charset="0"/>
              </a:rPr>
              <a:pPr defTabSz="457148"/>
              <a:t>11/6/13</a:t>
            </a:fld>
            <a:endParaRPr lang="en-US" dirty="0">
              <a:solidFill>
                <a:srgbClr val="775F55"/>
              </a:solidFill>
              <a:latin typeface="Tw Cen MT"/>
              <a:ea typeface="ヒラギノ角ゴ Pro W3"/>
              <a:cs typeface="Arial" charset="0"/>
            </a:endParaRPr>
          </a:p>
        </p:txBody>
      </p:sp>
      <p:sp>
        <p:nvSpPr>
          <p:cNvPr id="3" name="Footer Placeholder 2"/>
          <p:cNvSpPr>
            <a:spLocks noGrp="1"/>
          </p:cNvSpPr>
          <p:nvPr>
            <p:ph type="ftr" sz="quarter" idx="3"/>
          </p:nvPr>
        </p:nvSpPr>
        <p:spPr>
          <a:xfrm>
            <a:off x="609604" y="6248209"/>
            <a:ext cx="5421085" cy="365124"/>
          </a:xfrm>
          <a:prstGeom prst="rect">
            <a:avLst/>
          </a:prstGeom>
        </p:spPr>
        <p:txBody>
          <a:bodyPr vert="horz" lIns="91430" tIns="45714" rIns="91430" bIns="45714" anchor="ctr"/>
          <a:lstStyle>
            <a:lvl1pPr algn="r" eaLnBrk="1" latinLnBrk="0" hangingPunct="1">
              <a:defRPr kumimoji="0" sz="1400">
                <a:solidFill>
                  <a:schemeClr val="tx2"/>
                </a:solidFill>
              </a:defRPr>
            </a:lvl1pPr>
          </a:lstStyle>
          <a:p>
            <a:pPr defTabSz="457148"/>
            <a:endParaRPr lang="en-US" dirty="0">
              <a:solidFill>
                <a:srgbClr val="775F55"/>
              </a:solidFill>
              <a:latin typeface="Tw Cen MT"/>
              <a:ea typeface="ヒラギノ角ゴ Pro W3"/>
              <a:cs typeface="Arial" charset="0"/>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4" rIns="91430" bIns="45714" anchor="ctr"/>
          <a:lstStyle/>
          <a:p>
            <a:pPr algn="ctr" defTabSz="457148"/>
            <a:endParaRPr lang="en-US" dirty="0">
              <a:solidFill>
                <a:prstClr val="white"/>
              </a:solidFill>
              <a:latin typeface="Tw Cen MT"/>
            </a:endParaRPr>
          </a:p>
        </p:txBody>
      </p:sp>
      <p:sp>
        <p:nvSpPr>
          <p:cNvPr id="8" name="Rectangle 7"/>
          <p:cNvSpPr/>
          <p:nvPr/>
        </p:nvSpPr>
        <p:spPr>
          <a:xfrm>
            <a:off x="1"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4" rIns="91430" bIns="45714" anchor="ctr"/>
          <a:lstStyle/>
          <a:p>
            <a:pPr algn="ctr" defTabSz="457148"/>
            <a:endParaRPr lang="en-US" dirty="0">
              <a:solidFill>
                <a:prstClr val="white"/>
              </a:solidFill>
              <a:latin typeface="Tw Cen MT"/>
            </a:endParaRPr>
          </a:p>
        </p:txBody>
      </p:sp>
      <p:sp>
        <p:nvSpPr>
          <p:cNvPr id="9" name="Rectangle 8"/>
          <p:cNvSpPr/>
          <p:nvPr/>
        </p:nvSpPr>
        <p:spPr>
          <a:xfrm>
            <a:off x="590554" y="1280160"/>
            <a:ext cx="8553451"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4" rIns="91430" bIns="45714" anchor="ctr"/>
          <a:lstStyle/>
          <a:p>
            <a:pPr algn="ctr" defTabSz="457148"/>
            <a:endParaRPr lang="en-US" dirty="0">
              <a:solidFill>
                <a:prstClr val="white"/>
              </a:solidFill>
              <a:latin typeface="Tw Cen MT"/>
            </a:endParaRPr>
          </a:p>
        </p:txBody>
      </p:sp>
      <p:sp>
        <p:nvSpPr>
          <p:cNvPr id="23" name="Slide Number Placeholder 22"/>
          <p:cNvSpPr>
            <a:spLocks noGrp="1"/>
          </p:cNvSpPr>
          <p:nvPr>
            <p:ph type="sldNum" sz="quarter" idx="4"/>
          </p:nvPr>
        </p:nvSpPr>
        <p:spPr>
          <a:xfrm>
            <a:off x="1" y="1272223"/>
            <a:ext cx="533400" cy="244476"/>
          </a:xfrm>
          <a:prstGeom prst="rect">
            <a:avLst/>
          </a:prstGeom>
        </p:spPr>
        <p:txBody>
          <a:bodyPr vert="horz" lIns="91430" tIns="45714" rIns="91430" bIns="45714" anchor="ctr" anchorCtr="0">
            <a:normAutofit/>
          </a:bodyPr>
          <a:lstStyle>
            <a:lvl1pPr algn="ctr" eaLnBrk="1" latinLnBrk="0" hangingPunct="1">
              <a:defRPr kumimoji="0" sz="1400" b="1">
                <a:solidFill>
                  <a:srgbClr val="FFFFFF"/>
                </a:solidFill>
              </a:defRPr>
            </a:lvl1pPr>
          </a:lstStyle>
          <a:p>
            <a:pPr defTabSz="457148"/>
            <a:fld id="{2F2986E6-5950-B84B-BE72-F18D94202B28}" type="slidenum">
              <a:rPr lang="en-US" smtClean="0">
                <a:latin typeface="Tw Cen MT"/>
                <a:ea typeface="ヒラギノ角ゴ Pro W3"/>
                <a:cs typeface="Arial" charset="0"/>
              </a:rPr>
              <a:pPr defTabSz="457148"/>
              <a:t>‹#›</a:t>
            </a:fld>
            <a:endParaRPr lang="en-US" dirty="0">
              <a:latin typeface="Tw Cen MT"/>
              <a:ea typeface="ヒラギノ角ゴ Pro W3"/>
              <a:cs typeface="Arial" charset="0"/>
            </a:endParaRPr>
          </a:p>
        </p:txBody>
      </p:sp>
    </p:spTree>
    <p:extLst>
      <p:ext uri="{BB962C8B-B14F-4D97-AF65-F5344CB8AC3E}">
        <p14:creationId xmlns:p14="http://schemas.microsoft.com/office/powerpoint/2010/main" val="37617065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04" indent="-320004" algn="l" rtl="0" eaLnBrk="1" latinLnBrk="0" hangingPunct="1">
        <a:spcBef>
          <a:spcPts val="700"/>
        </a:spcBef>
        <a:buClr>
          <a:srgbClr val="FF0000"/>
        </a:buClr>
        <a:buSzPct val="60000"/>
        <a:buFont typeface="Wingdings" charset="2"/>
        <a:buChar char="u"/>
        <a:defRPr kumimoji="0" sz="3000" kern="1200">
          <a:solidFill>
            <a:schemeClr val="tx1"/>
          </a:solidFill>
          <a:latin typeface="+mn-lt"/>
          <a:ea typeface="+mn-ea"/>
          <a:cs typeface="+mn-cs"/>
        </a:defRPr>
      </a:lvl1pPr>
      <a:lvl2pPr marL="640008" indent="-274288" algn="l" rtl="0" eaLnBrk="1" latinLnBrk="0" hangingPunct="1">
        <a:spcBef>
          <a:spcPts val="550"/>
        </a:spcBef>
        <a:buClr>
          <a:srgbClr val="0000FF"/>
        </a:buClr>
        <a:buSzPct val="70000"/>
        <a:buFont typeface="Wingdings" charset="2"/>
        <a:buChar char="u"/>
        <a:defRPr kumimoji="0" sz="2600" kern="1200">
          <a:solidFill>
            <a:schemeClr val="tx1"/>
          </a:solidFill>
          <a:latin typeface="+mn-lt"/>
          <a:ea typeface="+mn-ea"/>
          <a:cs typeface="+mn-cs"/>
        </a:defRPr>
      </a:lvl2pPr>
      <a:lvl3pPr marL="914298" indent="-228574" algn="l" rtl="0" eaLnBrk="1" latinLnBrk="0" hangingPunct="1">
        <a:spcBef>
          <a:spcPts val="500"/>
        </a:spcBef>
        <a:buClr>
          <a:schemeClr val="accent2"/>
        </a:buClr>
        <a:buSzPct val="75000"/>
        <a:buFont typeface="Wingdings"/>
        <a:buChar char=""/>
        <a:defRPr kumimoji="0" sz="2400" kern="1200">
          <a:solidFill>
            <a:schemeClr val="tx1"/>
          </a:solidFill>
          <a:latin typeface="+mn-lt"/>
          <a:ea typeface="+mn-ea"/>
          <a:cs typeface="+mn-cs"/>
        </a:defRPr>
      </a:lvl3pPr>
      <a:lvl4pPr marL="1371446" indent="-22857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594" indent="-22857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2884" indent="-22857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174" indent="-22857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462" indent="-22857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752" indent="-22857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48" algn="l" rtl="0" eaLnBrk="1" latinLnBrk="0" hangingPunct="1">
        <a:defRPr kumimoji="0" kern="1200">
          <a:solidFill>
            <a:schemeClr val="tx1"/>
          </a:solidFill>
          <a:latin typeface="+mn-lt"/>
          <a:ea typeface="+mn-ea"/>
          <a:cs typeface="+mn-cs"/>
        </a:defRPr>
      </a:lvl2pPr>
      <a:lvl3pPr marL="914298" algn="l" rtl="0" eaLnBrk="1" latinLnBrk="0" hangingPunct="1">
        <a:defRPr kumimoji="0" kern="1200">
          <a:solidFill>
            <a:schemeClr val="tx1"/>
          </a:solidFill>
          <a:latin typeface="+mn-lt"/>
          <a:ea typeface="+mn-ea"/>
          <a:cs typeface="+mn-cs"/>
        </a:defRPr>
      </a:lvl3pPr>
      <a:lvl4pPr marL="1371446" algn="l" rtl="0" eaLnBrk="1" latinLnBrk="0" hangingPunct="1">
        <a:defRPr kumimoji="0" kern="1200">
          <a:solidFill>
            <a:schemeClr val="tx1"/>
          </a:solidFill>
          <a:latin typeface="+mn-lt"/>
          <a:ea typeface="+mn-ea"/>
          <a:cs typeface="+mn-cs"/>
        </a:defRPr>
      </a:lvl4pPr>
      <a:lvl5pPr marL="1828594" algn="l" rtl="0" eaLnBrk="1" latinLnBrk="0" hangingPunct="1">
        <a:defRPr kumimoji="0" kern="1200">
          <a:solidFill>
            <a:schemeClr val="tx1"/>
          </a:solidFill>
          <a:latin typeface="+mn-lt"/>
          <a:ea typeface="+mn-ea"/>
          <a:cs typeface="+mn-cs"/>
        </a:defRPr>
      </a:lvl5pPr>
      <a:lvl6pPr marL="2285744" algn="l" rtl="0" eaLnBrk="1" latinLnBrk="0" hangingPunct="1">
        <a:defRPr kumimoji="0" kern="1200">
          <a:solidFill>
            <a:schemeClr val="tx1"/>
          </a:solidFill>
          <a:latin typeface="+mn-lt"/>
          <a:ea typeface="+mn-ea"/>
          <a:cs typeface="+mn-cs"/>
        </a:defRPr>
      </a:lvl6pPr>
      <a:lvl7pPr marL="2742892" algn="l" rtl="0" eaLnBrk="1" latinLnBrk="0" hangingPunct="1">
        <a:defRPr kumimoji="0" kern="1200">
          <a:solidFill>
            <a:schemeClr val="tx1"/>
          </a:solidFill>
          <a:latin typeface="+mn-lt"/>
          <a:ea typeface="+mn-ea"/>
          <a:cs typeface="+mn-cs"/>
        </a:defRPr>
      </a:lvl7pPr>
      <a:lvl8pPr marL="3200040" algn="l" rtl="0" eaLnBrk="1" latinLnBrk="0" hangingPunct="1">
        <a:defRPr kumimoji="0" kern="1200">
          <a:solidFill>
            <a:schemeClr val="tx1"/>
          </a:solidFill>
          <a:latin typeface="+mn-lt"/>
          <a:ea typeface="+mn-ea"/>
          <a:cs typeface="+mn-cs"/>
        </a:defRPr>
      </a:lvl8pPr>
      <a:lvl9pPr marL="3657188"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1CA2A-9880-4348-AE72-974785F80CD4}" type="datetimeFigureOut">
              <a:rPr lang="en-US" smtClean="0">
                <a:solidFill>
                  <a:prstClr val="black">
                    <a:tint val="75000"/>
                  </a:prstClr>
                </a:solidFill>
                <a:latin typeface="Calibri"/>
              </a:rPr>
              <a:pPr/>
              <a:t>11/6/13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2AF785-FDB1-0644-8DC4-50904963DD8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565958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comments" Target="../comments/comment6.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omments" Target="../comments/commen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comments" Target="../comments/comment8.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3.png"/><Relationship Id="rId6" Type="http://schemas.openxmlformats.org/officeDocument/2006/relationships/comments" Target="../comments/comment9.xml"/><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3.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comments" Target="../comments/comment10.xml"/><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9.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comments" Target="../comments/comment2.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11.png"/><Relationship Id="rId8" Type="http://schemas.openxmlformats.org/officeDocument/2006/relationships/comments" Target="../comments/comment3.xml"/><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omments" Target="../comments/commen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omments" Target="../comments/commen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2555" y="1281289"/>
            <a:ext cx="7487356" cy="1865489"/>
          </a:xfrm>
        </p:spPr>
        <p:txBody>
          <a:bodyPr>
            <a:normAutofit/>
          </a:bodyPr>
          <a:lstStyle/>
          <a:p>
            <a:r>
              <a:rPr lang="en-US" dirty="0" smtClean="0"/>
              <a:t>catching click-spam in search ad Networks</a:t>
            </a:r>
            <a:endParaRPr lang="en-US" dirty="0"/>
          </a:p>
        </p:txBody>
      </p:sp>
      <p:sp>
        <p:nvSpPr>
          <p:cNvPr id="3" name="Subtitle 2"/>
          <p:cNvSpPr>
            <a:spLocks noGrp="1"/>
          </p:cNvSpPr>
          <p:nvPr>
            <p:ph type="subTitle" idx="1"/>
          </p:nvPr>
        </p:nvSpPr>
        <p:spPr>
          <a:xfrm>
            <a:off x="3397948" y="4092223"/>
            <a:ext cx="6705600" cy="1828800"/>
          </a:xfrm>
        </p:spPr>
        <p:txBody>
          <a:bodyPr>
            <a:noAutofit/>
          </a:bodyPr>
          <a:lstStyle/>
          <a:p>
            <a:r>
              <a:rPr lang="en-US" sz="1800" dirty="0" smtClean="0"/>
              <a:t>Vacha Dave </a:t>
            </a:r>
            <a:r>
              <a:rPr lang="en-US" sz="1800" baseline="30000" dirty="0"/>
              <a:t>+</a:t>
            </a:r>
            <a:r>
              <a:rPr lang="en-US" sz="1800" dirty="0" smtClean="0"/>
              <a:t>, Saikat Guha</a:t>
            </a:r>
            <a:r>
              <a:rPr lang="en-US" sz="1800" baseline="30000" dirty="0" smtClean="0">
                <a:latin typeface="Zapf Dingbats"/>
                <a:ea typeface="Zapf Dingbats"/>
                <a:cs typeface="Zapf Dingbats"/>
                <a:sym typeface="Zapf Dingbats"/>
              </a:rPr>
              <a:t>★</a:t>
            </a:r>
            <a:r>
              <a:rPr lang="en-US" sz="1800" dirty="0" smtClean="0"/>
              <a:t>  and Yin Zhang *</a:t>
            </a:r>
          </a:p>
          <a:p>
            <a:endParaRPr lang="en-US" sz="1800" dirty="0" smtClean="0"/>
          </a:p>
          <a:p>
            <a:r>
              <a:rPr lang="en-US" sz="1800" dirty="0"/>
              <a:t>	</a:t>
            </a:r>
            <a:r>
              <a:rPr lang="en-US" sz="1800" baseline="30000" dirty="0" smtClean="0"/>
              <a:t>+ </a:t>
            </a:r>
            <a:r>
              <a:rPr lang="en-US" sz="1800" dirty="0" smtClean="0"/>
              <a:t>University of California, San Diego</a:t>
            </a:r>
          </a:p>
          <a:p>
            <a:r>
              <a:rPr lang="en-US" sz="1800" dirty="0"/>
              <a:t>	</a:t>
            </a:r>
            <a:r>
              <a:rPr lang="en-US" sz="1800" baseline="30000" dirty="0">
                <a:latin typeface="Zapf Dingbats"/>
                <a:ea typeface="Zapf Dingbats"/>
                <a:cs typeface="Zapf Dingbats"/>
                <a:sym typeface="Zapf Dingbats"/>
              </a:rPr>
              <a:t>★ </a:t>
            </a:r>
            <a:r>
              <a:rPr lang="en-US" sz="1800" dirty="0"/>
              <a:t>Microsoft Research </a:t>
            </a:r>
            <a:r>
              <a:rPr lang="en-US" sz="1800" dirty="0" smtClean="0"/>
              <a:t>India</a:t>
            </a:r>
          </a:p>
          <a:p>
            <a:r>
              <a:rPr lang="en-US" sz="1800" dirty="0"/>
              <a:t>	</a:t>
            </a:r>
            <a:r>
              <a:rPr lang="en-US" sz="1800" dirty="0" smtClean="0"/>
              <a:t>* The University of Texas at Austin</a:t>
            </a:r>
          </a:p>
          <a:p>
            <a:r>
              <a:rPr lang="en-US" sz="1800" dirty="0"/>
              <a:t>	</a:t>
            </a:r>
          </a:p>
        </p:txBody>
      </p:sp>
    </p:spTree>
    <p:extLst>
      <p:ext uri="{BB962C8B-B14F-4D97-AF65-F5344CB8AC3E}">
        <p14:creationId xmlns:p14="http://schemas.microsoft.com/office/powerpoint/2010/main" val="16746458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solidFill>
                  <a:srgbClr val="800000"/>
                </a:solidFill>
              </a:rPr>
              <a:t>Conversions being gamed too…</a:t>
            </a:r>
            <a:endParaRPr lang="en-US" sz="3600" dirty="0">
              <a:solidFill>
                <a:srgbClr val="80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2F2986E6-5950-B84B-BE72-F18D94202B28}" type="slidenum">
              <a:rPr lang="en-US" smtClean="0">
                <a:latin typeface="Tw Cen MT"/>
              </a:rPr>
              <a:pPr/>
              <a:t>10</a:t>
            </a:fld>
            <a:endParaRPr lang="en-US" dirty="0">
              <a:latin typeface="Tw Cen MT"/>
            </a:endParaRPr>
          </a:p>
        </p:txBody>
      </p:sp>
      <p:sp>
        <p:nvSpPr>
          <p:cNvPr id="3" name="Content Placeholder 2"/>
          <p:cNvSpPr>
            <a:spLocks noGrp="1"/>
          </p:cNvSpPr>
          <p:nvPr>
            <p:ph sz="quarter" idx="1"/>
          </p:nvPr>
        </p:nvSpPr>
        <p:spPr>
          <a:xfrm>
            <a:off x="211249" y="1401981"/>
            <a:ext cx="8455605" cy="4933244"/>
          </a:xfrm>
        </p:spPr>
        <p:txBody>
          <a:bodyPr>
            <a:noAutofit/>
          </a:bodyPr>
          <a:lstStyle/>
          <a:p>
            <a:r>
              <a:rPr lang="en-US" sz="2200" dirty="0" smtClean="0"/>
              <a:t>Experiment </a:t>
            </a:r>
          </a:p>
          <a:p>
            <a:pPr lvl="1"/>
            <a:r>
              <a:rPr lang="en-US" sz="2200" dirty="0" smtClean="0"/>
              <a:t>Bluff </a:t>
            </a:r>
            <a:r>
              <a:rPr lang="en-US" sz="2200" dirty="0" smtClean="0"/>
              <a:t>ad </a:t>
            </a:r>
          </a:p>
          <a:p>
            <a:pPr lvl="2"/>
            <a:r>
              <a:rPr lang="en-US" sz="2000" dirty="0" smtClean="0"/>
              <a:t>Concentrate bad traffic[1]</a:t>
            </a:r>
            <a:r>
              <a:rPr lang="en-US" sz="2000" dirty="0" smtClean="0"/>
              <a:t> </a:t>
            </a:r>
            <a:endParaRPr lang="en-US" sz="2000" dirty="0" smtClean="0"/>
          </a:p>
          <a:p>
            <a:pPr lvl="1"/>
            <a:r>
              <a:rPr lang="en-US" sz="2200" dirty="0" smtClean="0"/>
              <a:t>Bluff form</a:t>
            </a:r>
          </a:p>
          <a:p>
            <a:pPr lvl="2"/>
            <a:r>
              <a:rPr lang="en-US" sz="2200" dirty="0" smtClean="0"/>
              <a:t>Garbage </a:t>
            </a:r>
            <a:r>
              <a:rPr lang="en-US" sz="2200" dirty="0" smtClean="0"/>
              <a:t>form</a:t>
            </a:r>
          </a:p>
          <a:p>
            <a:pPr marL="1142872" lvl="3" indent="0">
              <a:buNone/>
            </a:pPr>
            <a:endParaRPr lang="en-US" sz="2200" dirty="0"/>
          </a:p>
          <a:p>
            <a:r>
              <a:rPr lang="en-US" sz="2200" dirty="0" smtClean="0"/>
              <a:t>Over 200 form fills</a:t>
            </a:r>
          </a:p>
          <a:p>
            <a:pPr lvl="1"/>
            <a:r>
              <a:rPr lang="en-US" sz="2200" dirty="0" smtClean="0"/>
              <a:t>In a week</a:t>
            </a:r>
          </a:p>
          <a:p>
            <a:pPr lvl="1"/>
            <a:endParaRPr lang="en-US" sz="2200" dirty="0" smtClean="0"/>
          </a:p>
          <a:p>
            <a:r>
              <a:rPr lang="en-US" sz="2200" dirty="0" smtClean="0"/>
              <a:t>Means</a:t>
            </a:r>
          </a:p>
          <a:p>
            <a:pPr lvl="1"/>
            <a:r>
              <a:rPr lang="en-US" sz="2200" dirty="0" smtClean="0"/>
              <a:t>Automated</a:t>
            </a:r>
            <a:endParaRPr lang="en-US" sz="2200" dirty="0"/>
          </a:p>
          <a:p>
            <a:pPr lvl="1"/>
            <a:r>
              <a:rPr lang="en-US" sz="2200" dirty="0" smtClean="0"/>
              <a:t>Human assisted</a:t>
            </a:r>
          </a:p>
          <a:p>
            <a:pPr lvl="1"/>
            <a:r>
              <a:rPr lang="en-US" sz="2200" dirty="0" smtClean="0"/>
              <a:t>Crowd-sourced</a:t>
            </a:r>
          </a:p>
        </p:txBody>
      </p:sp>
      <p:pic>
        <p:nvPicPr>
          <p:cNvPr id="6" name="Picture 5" descr="baitForm.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22889" y="3005667"/>
            <a:ext cx="5077613" cy="3614021"/>
          </a:xfrm>
          <a:prstGeom prst="rect">
            <a:avLst/>
          </a:prstGeom>
        </p:spPr>
      </p:pic>
      <p:grpSp>
        <p:nvGrpSpPr>
          <p:cNvPr id="8" name="Group 7"/>
          <p:cNvGrpSpPr/>
          <p:nvPr/>
        </p:nvGrpSpPr>
        <p:grpSpPr>
          <a:xfrm>
            <a:off x="4981221" y="1542330"/>
            <a:ext cx="3685633" cy="753035"/>
            <a:chOff x="144697" y="1061117"/>
            <a:chExt cx="3685633" cy="753034"/>
          </a:xfrm>
        </p:grpSpPr>
        <p:pic>
          <p:nvPicPr>
            <p:cNvPr id="7" name="Picture 6" descr="Screen Shot 2013-10-30 at 9.53.49 A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697" y="1061117"/>
              <a:ext cx="2649303" cy="689359"/>
            </a:xfrm>
            <a:prstGeom prst="rect">
              <a:avLst/>
            </a:prstGeom>
          </p:spPr>
        </p:pic>
        <p:sp>
          <p:nvSpPr>
            <p:cNvPr id="5" name="Rounded Rectangle 4"/>
            <p:cNvSpPr/>
            <p:nvPr/>
          </p:nvSpPr>
          <p:spPr>
            <a:xfrm>
              <a:off x="2588552" y="1362595"/>
              <a:ext cx="1241778" cy="451556"/>
            </a:xfrm>
            <a:prstGeom prst="roundRect">
              <a:avLst/>
            </a:prstGeom>
            <a:solidFill>
              <a:srgbClr val="FFFFFF"/>
            </a:solid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Bluff Ad</a:t>
              </a:r>
              <a:endParaRPr lang="en-US" dirty="0">
                <a:solidFill>
                  <a:srgbClr val="FF0000"/>
                </a:solidFill>
              </a:endParaRPr>
            </a:p>
          </p:txBody>
        </p:sp>
      </p:grpSp>
      <p:sp>
        <p:nvSpPr>
          <p:cNvPr id="11" name="Down Arrow 10"/>
          <p:cNvSpPr/>
          <p:nvPr/>
        </p:nvSpPr>
        <p:spPr>
          <a:xfrm>
            <a:off x="6152446" y="2267143"/>
            <a:ext cx="536223" cy="71030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0" y="6619688"/>
            <a:ext cx="4659825" cy="276999"/>
          </a:xfrm>
          <a:prstGeom prst="rect">
            <a:avLst/>
          </a:prstGeom>
          <a:noFill/>
        </p:spPr>
        <p:txBody>
          <a:bodyPr wrap="none" rtlCol="0">
            <a:spAutoFit/>
          </a:bodyPr>
          <a:lstStyle/>
          <a:p>
            <a:r>
              <a:rPr lang="en-US" sz="1200" dirty="0" smtClean="0"/>
              <a:t>[1]Measuring and fingerprinting click-spam in ad networks, SIGCOMM’12</a:t>
            </a:r>
            <a:endParaRPr lang="en-US" sz="1200" dirty="0"/>
          </a:p>
        </p:txBody>
      </p:sp>
    </p:spTree>
    <p:extLst>
      <p:ext uri="{BB962C8B-B14F-4D97-AF65-F5344CB8AC3E}">
        <p14:creationId xmlns:p14="http://schemas.microsoft.com/office/powerpoint/2010/main" val="29037116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rmAutofit/>
          </a:bodyPr>
          <a:lstStyle/>
          <a:p>
            <a:pPr algn="ctr"/>
            <a:r>
              <a:rPr lang="en-US" sz="3600" dirty="0" smtClean="0">
                <a:solidFill>
                  <a:srgbClr val="800000"/>
                </a:solidFill>
              </a:rPr>
              <a:t>Gaming Conversions: Conversion Fraud</a:t>
            </a:r>
            <a:endParaRPr lang="en-US" sz="3600" dirty="0">
              <a:solidFill>
                <a:srgbClr val="80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2F2986E6-5950-B84B-BE72-F18D94202B28}" type="slidenum">
              <a:rPr lang="en-US" smtClean="0">
                <a:latin typeface="Tw Cen MT"/>
              </a:rPr>
              <a:pPr/>
              <a:t>11</a:t>
            </a:fld>
            <a:endParaRPr lang="en-US" dirty="0">
              <a:latin typeface="Tw Cen MT"/>
            </a:endParaRPr>
          </a:p>
        </p:txBody>
      </p:sp>
      <p:sp>
        <p:nvSpPr>
          <p:cNvPr id="5" name="Content Placeholder 4"/>
          <p:cNvSpPr>
            <a:spLocks noGrp="1"/>
          </p:cNvSpPr>
          <p:nvPr>
            <p:ph sz="quarter" idx="1"/>
          </p:nvPr>
        </p:nvSpPr>
        <p:spPr>
          <a:xfrm>
            <a:off x="533401" y="1600200"/>
            <a:ext cx="9017000" cy="5257800"/>
          </a:xfrm>
        </p:spPr>
        <p:txBody>
          <a:bodyPr>
            <a:normAutofit/>
          </a:bodyPr>
          <a:lstStyle/>
          <a:p>
            <a:r>
              <a:rPr lang="en-US" sz="2400" dirty="0" smtClean="0"/>
              <a:t>Click-spammers now </a:t>
            </a:r>
            <a:r>
              <a:rPr lang="en-US" sz="2400" dirty="0" smtClean="0">
                <a:solidFill>
                  <a:srgbClr val="0000FF"/>
                </a:solidFill>
              </a:rPr>
              <a:t>generate conversions</a:t>
            </a:r>
          </a:p>
          <a:p>
            <a:pPr lvl="1"/>
            <a:r>
              <a:rPr lang="en-US" sz="2400" dirty="0" smtClean="0"/>
              <a:t>On non-financial advertisers</a:t>
            </a:r>
          </a:p>
          <a:p>
            <a:pPr lvl="2"/>
            <a:r>
              <a:rPr lang="en-US" dirty="0" smtClean="0"/>
              <a:t>Email signups, form filling, CAPTCHAs</a:t>
            </a:r>
          </a:p>
          <a:p>
            <a:pPr marL="685724" lvl="2" indent="0">
              <a:buNone/>
            </a:pPr>
            <a:endParaRPr lang="en-US" dirty="0" smtClean="0"/>
          </a:p>
          <a:p>
            <a:pPr marL="685724" lvl="2" indent="0">
              <a:buNone/>
            </a:pPr>
            <a:endParaRPr lang="en-US" dirty="0" smtClean="0"/>
          </a:p>
          <a:p>
            <a:r>
              <a:rPr lang="en-US" sz="2400" dirty="0" smtClean="0">
                <a:solidFill>
                  <a:srgbClr val="0000FF"/>
                </a:solidFill>
              </a:rPr>
              <a:t>Financial conversions don’t work </a:t>
            </a:r>
            <a:r>
              <a:rPr lang="en-US" sz="2400" dirty="0" smtClean="0"/>
              <a:t>either</a:t>
            </a:r>
          </a:p>
          <a:p>
            <a:pPr lvl="1"/>
            <a:r>
              <a:rPr lang="en-US" sz="2400" dirty="0" smtClean="0"/>
              <a:t>Stolen credit card can be used</a:t>
            </a:r>
          </a:p>
          <a:p>
            <a:pPr marL="365720" lvl="1" indent="0">
              <a:buNone/>
            </a:pPr>
            <a:endParaRPr lang="en-US" sz="2400" dirty="0" smtClean="0"/>
          </a:p>
          <a:p>
            <a:pPr marL="365720" lvl="1" indent="0">
              <a:buNone/>
            </a:pPr>
            <a:endParaRPr lang="en-US" sz="2400" dirty="0" smtClean="0"/>
          </a:p>
          <a:p>
            <a:r>
              <a:rPr lang="en-US" sz="2400" dirty="0" smtClean="0"/>
              <a:t>Conversions don’t solve the problem</a:t>
            </a:r>
          </a:p>
          <a:p>
            <a:pPr lvl="1"/>
            <a:r>
              <a:rPr lang="en-US" sz="2400" dirty="0" smtClean="0"/>
              <a:t>Need to go back to basics</a:t>
            </a:r>
          </a:p>
        </p:txBody>
      </p:sp>
    </p:spTree>
    <p:extLst>
      <p:ext uri="{BB962C8B-B14F-4D97-AF65-F5344CB8AC3E}">
        <p14:creationId xmlns:p14="http://schemas.microsoft.com/office/powerpoint/2010/main" val="33309952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rmAutofit/>
          </a:bodyPr>
          <a:lstStyle/>
          <a:p>
            <a:pPr algn="ctr"/>
            <a:r>
              <a:rPr lang="en-US" sz="3600" dirty="0" smtClean="0">
                <a:solidFill>
                  <a:srgbClr val="800000"/>
                </a:solidFill>
              </a:rPr>
              <a:t>Follow the money</a:t>
            </a:r>
            <a:endParaRPr lang="en-US" sz="3600" dirty="0">
              <a:solidFill>
                <a:srgbClr val="800000"/>
              </a:solidFill>
            </a:endParaRPr>
          </a:p>
        </p:txBody>
      </p:sp>
      <p:sp>
        <p:nvSpPr>
          <p:cNvPr id="3" name="Footer Placeholder 2"/>
          <p:cNvSpPr>
            <a:spLocks noGrp="1"/>
          </p:cNvSpPr>
          <p:nvPr>
            <p:ph type="ftr" sz="quarter" idx="11"/>
          </p:nvPr>
        </p:nvSpPr>
        <p:spPr/>
        <p:txBody>
          <a:bodyPr/>
          <a:lstStyle/>
          <a:p>
            <a:endParaRPr lang="en-US" dirty="0">
              <a:solidFill>
                <a:srgbClr val="775F55"/>
              </a:solidFill>
              <a:latin typeface="Tw Cen MT"/>
            </a:endParaRPr>
          </a:p>
        </p:txBody>
      </p:sp>
      <p:sp>
        <p:nvSpPr>
          <p:cNvPr id="4" name="Slide Number Placeholder 3"/>
          <p:cNvSpPr>
            <a:spLocks noGrp="1"/>
          </p:cNvSpPr>
          <p:nvPr>
            <p:ph type="sldNum" sz="quarter" idx="12"/>
          </p:nvPr>
        </p:nvSpPr>
        <p:spPr/>
        <p:txBody>
          <a:bodyPr>
            <a:normAutofit fontScale="85000" lnSpcReduction="20000"/>
          </a:bodyPr>
          <a:lstStyle/>
          <a:p>
            <a:fld id="{2F2986E6-5950-B84B-BE72-F18D94202B28}" type="slidenum">
              <a:rPr lang="en-US" smtClean="0">
                <a:latin typeface="Tw Cen MT"/>
              </a:rPr>
              <a:pPr/>
              <a:t>12</a:t>
            </a:fld>
            <a:endParaRPr lang="en-US" dirty="0">
              <a:latin typeface="Tw Cen MT"/>
            </a:endParaRPr>
          </a:p>
        </p:txBody>
      </p:sp>
      <p:sp>
        <p:nvSpPr>
          <p:cNvPr id="5" name="Content Placeholder 4"/>
          <p:cNvSpPr>
            <a:spLocks noGrp="1"/>
          </p:cNvSpPr>
          <p:nvPr>
            <p:ph sz="quarter" idx="1"/>
          </p:nvPr>
        </p:nvSpPr>
        <p:spPr>
          <a:xfrm>
            <a:off x="612649" y="1600201"/>
            <a:ext cx="8153400" cy="2026356"/>
          </a:xfrm>
        </p:spPr>
        <p:txBody>
          <a:bodyPr>
            <a:normAutofit/>
          </a:bodyPr>
          <a:lstStyle/>
          <a:p>
            <a:r>
              <a:rPr lang="en-US" sz="2400" dirty="0" smtClean="0"/>
              <a:t>Click-spammers </a:t>
            </a:r>
            <a:r>
              <a:rPr lang="en-US" sz="2400" dirty="0" smtClean="0">
                <a:solidFill>
                  <a:srgbClr val="0000FF"/>
                </a:solidFill>
              </a:rPr>
              <a:t>exist to make money</a:t>
            </a:r>
          </a:p>
          <a:p>
            <a:pPr lvl="1"/>
            <a:r>
              <a:rPr lang="en-US" sz="2400" dirty="0" smtClean="0"/>
              <a:t>Clicks, conversions are only side effects</a:t>
            </a:r>
          </a:p>
          <a:p>
            <a:pPr lvl="2"/>
            <a:r>
              <a:rPr lang="en-US" dirty="0" smtClean="0"/>
              <a:t>Can be gamed</a:t>
            </a:r>
          </a:p>
          <a:p>
            <a:pPr lvl="1"/>
            <a:r>
              <a:rPr lang="en-US" sz="2400" dirty="0" smtClean="0">
                <a:solidFill>
                  <a:srgbClr val="0000FF"/>
                </a:solidFill>
              </a:rPr>
              <a:t>Key idea: Follow the money trail</a:t>
            </a:r>
          </a:p>
          <a:p>
            <a:pPr lvl="1"/>
            <a:endParaRPr lang="en-US" sz="2400" dirty="0">
              <a:solidFill>
                <a:srgbClr val="0000FF"/>
              </a:solidFill>
            </a:endParaRPr>
          </a:p>
          <a:p>
            <a:pPr marL="365720" lvl="1" indent="0">
              <a:buNone/>
            </a:pPr>
            <a:endParaRPr lang="en-US" sz="2400" dirty="0"/>
          </a:p>
          <a:p>
            <a:pPr lvl="1"/>
            <a:endParaRPr lang="en-US" sz="2400" dirty="0" smtClean="0"/>
          </a:p>
          <a:p>
            <a:pPr lvl="1"/>
            <a:endParaRPr lang="en-US" sz="2400" dirty="0" smtClean="0"/>
          </a:p>
          <a:p>
            <a:pPr lvl="1"/>
            <a:endParaRPr lang="en-US" sz="2400" dirty="0">
              <a:solidFill>
                <a:srgbClr val="0000FF"/>
              </a:solidFill>
            </a:endParaRPr>
          </a:p>
          <a:p>
            <a:endParaRPr lang="en-US" sz="2400" dirty="0" smtClean="0">
              <a:solidFill>
                <a:srgbClr val="0000FF"/>
              </a:solidFill>
            </a:endParaRPr>
          </a:p>
          <a:p>
            <a:pPr lvl="1"/>
            <a:endParaRPr lang="en-US" sz="2400" dirty="0"/>
          </a:p>
          <a:p>
            <a:endParaRPr lang="en-US" sz="2400" dirty="0" smtClean="0"/>
          </a:p>
          <a:p>
            <a:pPr lvl="1"/>
            <a:endParaRPr lang="en-US" sz="2400" dirty="0" smtClean="0"/>
          </a:p>
          <a:p>
            <a:endParaRPr lang="en-US" sz="2400" dirty="0"/>
          </a:p>
        </p:txBody>
      </p:sp>
      <p:grpSp>
        <p:nvGrpSpPr>
          <p:cNvPr id="12" name="Group 11"/>
          <p:cNvGrpSpPr/>
          <p:nvPr/>
        </p:nvGrpSpPr>
        <p:grpSpPr>
          <a:xfrm>
            <a:off x="533401" y="2264097"/>
            <a:ext cx="8071556" cy="4064000"/>
            <a:chOff x="533401" y="2069555"/>
            <a:chExt cx="8071556" cy="4064000"/>
          </a:xfrm>
        </p:grpSpPr>
        <p:graphicFrame>
          <p:nvGraphicFramePr>
            <p:cNvPr id="6" name="Diagram 5"/>
            <p:cNvGraphicFramePr/>
            <p:nvPr>
              <p:extLst>
                <p:ext uri="{D42A27DB-BD31-4B8C-83A1-F6EECF244321}">
                  <p14:modId xmlns:p14="http://schemas.microsoft.com/office/powerpoint/2010/main" val="188889643"/>
                </p:ext>
              </p:extLst>
            </p:nvPr>
          </p:nvGraphicFramePr>
          <p:xfrm>
            <a:off x="533401" y="2069555"/>
            <a:ext cx="807155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257778" y="3851112"/>
              <a:ext cx="312030" cy="369332"/>
            </a:xfrm>
            <a:prstGeom prst="rect">
              <a:avLst/>
            </a:prstGeom>
            <a:noFill/>
          </p:spPr>
          <p:txBody>
            <a:bodyPr wrap="none" rtlCol="0">
              <a:spAutoFit/>
            </a:bodyPr>
            <a:lstStyle/>
            <a:p>
              <a:r>
                <a:rPr lang="en-US" dirty="0" smtClean="0"/>
                <a:t>$</a:t>
              </a:r>
              <a:endParaRPr lang="en-US" dirty="0"/>
            </a:p>
          </p:txBody>
        </p:sp>
        <p:sp>
          <p:nvSpPr>
            <p:cNvPr id="8" name="TextBox 7"/>
            <p:cNvSpPr txBox="1"/>
            <p:nvPr/>
          </p:nvSpPr>
          <p:spPr>
            <a:xfrm>
              <a:off x="4399845" y="3851112"/>
              <a:ext cx="312030" cy="369332"/>
            </a:xfrm>
            <a:prstGeom prst="rect">
              <a:avLst/>
            </a:prstGeom>
            <a:noFill/>
          </p:spPr>
          <p:txBody>
            <a:bodyPr wrap="none" rtlCol="0">
              <a:spAutoFit/>
            </a:bodyPr>
            <a:lstStyle/>
            <a:p>
              <a:r>
                <a:rPr lang="en-US" dirty="0" smtClean="0"/>
                <a:t>$</a:t>
              </a:r>
              <a:endParaRPr lang="en-US" dirty="0"/>
            </a:p>
          </p:txBody>
        </p:sp>
        <p:sp>
          <p:nvSpPr>
            <p:cNvPr id="9" name="TextBox 8"/>
            <p:cNvSpPr txBox="1"/>
            <p:nvPr/>
          </p:nvSpPr>
          <p:spPr>
            <a:xfrm>
              <a:off x="6612467" y="3851112"/>
              <a:ext cx="312030" cy="369332"/>
            </a:xfrm>
            <a:prstGeom prst="rect">
              <a:avLst/>
            </a:prstGeom>
            <a:noFill/>
          </p:spPr>
          <p:txBody>
            <a:bodyPr wrap="none" rtlCol="0">
              <a:spAutoFit/>
            </a:bodyPr>
            <a:lstStyle/>
            <a:p>
              <a:r>
                <a:rPr lang="en-US" dirty="0" smtClean="0"/>
                <a:t>$</a:t>
              </a:r>
              <a:endParaRPr lang="en-US" dirty="0"/>
            </a:p>
          </p:txBody>
        </p:sp>
      </p:grpSp>
      <p:sp>
        <p:nvSpPr>
          <p:cNvPr id="11" name="Rectangle 10"/>
          <p:cNvSpPr/>
          <p:nvPr/>
        </p:nvSpPr>
        <p:spPr>
          <a:xfrm>
            <a:off x="691445" y="4751474"/>
            <a:ext cx="6999111" cy="1819729"/>
          </a:xfrm>
          <a:prstGeom prst="rect">
            <a:avLst/>
          </a:prstGeom>
        </p:spPr>
        <p:txBody>
          <a:bodyPr wrap="square">
            <a:spAutoFit/>
          </a:bodyPr>
          <a:lstStyle/>
          <a:p>
            <a:pPr marL="320004" lvl="0" indent="-320004" defTabSz="914400">
              <a:spcBef>
                <a:spcPts val="700"/>
              </a:spcBef>
              <a:buClr>
                <a:srgbClr val="FF0000"/>
              </a:buClr>
              <a:buSzPct val="60000"/>
              <a:buFont typeface="Wingdings" charset="2"/>
              <a:buChar char="u"/>
            </a:pPr>
            <a:endParaRPr lang="en-US" sz="2400" dirty="0" smtClean="0">
              <a:solidFill>
                <a:prstClr val="black"/>
              </a:solidFill>
            </a:endParaRPr>
          </a:p>
          <a:p>
            <a:pPr marL="320004" lvl="0" indent="-320004" defTabSz="914400">
              <a:spcBef>
                <a:spcPts val="700"/>
              </a:spcBef>
              <a:buClr>
                <a:srgbClr val="FF0000"/>
              </a:buClr>
              <a:buSzPct val="60000"/>
              <a:buFont typeface="Wingdings" charset="2"/>
              <a:buChar char="u"/>
            </a:pPr>
            <a:r>
              <a:rPr lang="en-US" sz="2400" dirty="0" smtClean="0">
                <a:solidFill>
                  <a:prstClr val="black"/>
                </a:solidFill>
              </a:rPr>
              <a:t>Click</a:t>
            </a:r>
            <a:r>
              <a:rPr lang="en-US" sz="2400" dirty="0">
                <a:solidFill>
                  <a:prstClr val="black"/>
                </a:solidFill>
              </a:rPr>
              <a:t>-spammers </a:t>
            </a:r>
            <a:r>
              <a:rPr lang="en-US" sz="2400" dirty="0">
                <a:solidFill>
                  <a:srgbClr val="0000FF"/>
                </a:solidFill>
              </a:rPr>
              <a:t>need </a:t>
            </a:r>
            <a:r>
              <a:rPr lang="en-US" sz="2400" dirty="0" smtClean="0">
                <a:solidFill>
                  <a:srgbClr val="0000FF"/>
                </a:solidFill>
              </a:rPr>
              <a:t>to pay </a:t>
            </a:r>
            <a:r>
              <a:rPr lang="en-US" sz="2400" dirty="0">
                <a:solidFill>
                  <a:srgbClr val="0000FF"/>
                </a:solidFill>
              </a:rPr>
              <a:t>to acquire users</a:t>
            </a:r>
          </a:p>
          <a:p>
            <a:pPr marL="640008" lvl="1" indent="-274288" defTabSz="914400">
              <a:spcBef>
                <a:spcPts val="550"/>
              </a:spcBef>
              <a:buClr>
                <a:srgbClr val="0000FF"/>
              </a:buClr>
              <a:buSzPct val="70000"/>
              <a:buFont typeface="Wingdings" charset="2"/>
              <a:buChar char="u"/>
            </a:pPr>
            <a:r>
              <a:rPr lang="en-US" sz="2400" dirty="0">
                <a:solidFill>
                  <a:prstClr val="black"/>
                </a:solidFill>
              </a:rPr>
              <a:t>Rent-a-bot, install browser plugin </a:t>
            </a:r>
          </a:p>
          <a:p>
            <a:pPr marL="320004" lvl="0" indent="-320004" defTabSz="914400">
              <a:spcBef>
                <a:spcPts val="700"/>
              </a:spcBef>
              <a:buClr>
                <a:srgbClr val="FF0000"/>
              </a:buClr>
              <a:buSzPct val="60000"/>
              <a:buFont typeface="Wingdings" charset="2"/>
              <a:buChar char="u"/>
            </a:pPr>
            <a:r>
              <a:rPr lang="en-US" sz="2400" dirty="0" smtClean="0">
                <a:solidFill>
                  <a:srgbClr val="FF0000"/>
                </a:solidFill>
              </a:rPr>
              <a:t>Use </a:t>
            </a:r>
            <a:r>
              <a:rPr lang="en-US" sz="2400" dirty="0">
                <a:solidFill>
                  <a:srgbClr val="FF0000"/>
                </a:solidFill>
              </a:rPr>
              <a:t>acquired </a:t>
            </a:r>
            <a:r>
              <a:rPr lang="en-US" sz="2400" dirty="0" smtClean="0">
                <a:solidFill>
                  <a:srgbClr val="FF0000"/>
                </a:solidFill>
              </a:rPr>
              <a:t>user aggressively</a:t>
            </a:r>
          </a:p>
        </p:txBody>
      </p:sp>
    </p:spTree>
    <p:extLst>
      <p:ext uri="{BB962C8B-B14F-4D97-AF65-F5344CB8AC3E}">
        <p14:creationId xmlns:p14="http://schemas.microsoft.com/office/powerpoint/2010/main" val="37514666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90421"/>
            <a:ext cx="9144000" cy="1164087"/>
          </a:xfrm>
        </p:spPr>
        <p:txBody>
          <a:bodyPr>
            <a:normAutofit/>
          </a:bodyPr>
          <a:lstStyle/>
          <a:p>
            <a:pPr algn="ctr"/>
            <a:r>
              <a:rPr lang="en-US" sz="3600" dirty="0" smtClean="0">
                <a:solidFill>
                  <a:srgbClr val="800000"/>
                </a:solidFill>
              </a:rPr>
              <a:t>Milking the users: Ad injectors</a:t>
            </a:r>
            <a:endParaRPr lang="en-US" sz="3600" dirty="0">
              <a:solidFill>
                <a:srgbClr val="800000"/>
              </a:solidFill>
            </a:endParaRPr>
          </a:p>
        </p:txBody>
      </p:sp>
      <p:pic>
        <p:nvPicPr>
          <p:cNvPr id="4" name="Picture 3" descr="buzzdoc-acm.ps"/>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19631" y="2723413"/>
            <a:ext cx="7163794" cy="3973835"/>
          </a:xfrm>
          <a:prstGeom prst="rect">
            <a:avLst/>
          </a:prstGeom>
          <a:ln w="57150" cmpd="sng">
            <a:solidFill>
              <a:srgbClr val="000090"/>
            </a:solidFill>
          </a:ln>
        </p:spPr>
      </p:pic>
      <p:grpSp>
        <p:nvGrpSpPr>
          <p:cNvPr id="9" name="Group 8"/>
          <p:cNvGrpSpPr/>
          <p:nvPr/>
        </p:nvGrpSpPr>
        <p:grpSpPr>
          <a:xfrm>
            <a:off x="321546" y="1113911"/>
            <a:ext cx="8597900" cy="1152664"/>
            <a:chOff x="321546" y="1113911"/>
            <a:chExt cx="8597900" cy="1152664"/>
          </a:xfrm>
        </p:grpSpPr>
        <p:pic>
          <p:nvPicPr>
            <p:cNvPr id="7" name="Picture 6" descr="Screen Shot 2013-11-01 at 12.20.00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1546" y="1113911"/>
              <a:ext cx="8597900" cy="533400"/>
            </a:xfrm>
            <a:prstGeom prst="rect">
              <a:avLst/>
            </a:prstGeom>
          </p:spPr>
        </p:pic>
        <p:pic>
          <p:nvPicPr>
            <p:cNvPr id="6" name="Picture 5" descr="lady"/>
            <p:cNvPicPr>
              <a:picLocks noChangeAspect="1"/>
            </p:cNvPicPr>
            <p:nvPr/>
          </p:nvPicPr>
          <p:blipFill>
            <a:blip r:embed="rId5">
              <a:extLst>
                <a:ext uri="{28A0092B-C50C-407E-A947-70E740481C1C}">
                  <a14:useLocalDpi xmlns:a14="http://schemas.microsoft.com/office/drawing/2010/main"/>
                </a:ext>
              </a:extLst>
            </a:blip>
            <a:stretch>
              <a:fillRect/>
            </a:stretch>
          </p:blipFill>
          <p:spPr>
            <a:xfrm flipH="1">
              <a:off x="7324979" y="1317396"/>
              <a:ext cx="920704" cy="949179"/>
            </a:xfrm>
            <a:prstGeom prst="rect">
              <a:avLst/>
            </a:prstGeom>
          </p:spPr>
        </p:pic>
        <p:sp>
          <p:nvSpPr>
            <p:cNvPr id="8" name="TextBox 7"/>
            <p:cNvSpPr txBox="1"/>
            <p:nvPr/>
          </p:nvSpPr>
          <p:spPr>
            <a:xfrm>
              <a:off x="1961438" y="1647886"/>
              <a:ext cx="4996417" cy="369332"/>
            </a:xfrm>
            <a:prstGeom prst="rect">
              <a:avLst/>
            </a:prstGeom>
            <a:noFill/>
          </p:spPr>
          <p:txBody>
            <a:bodyPr wrap="none" rtlCol="0">
              <a:spAutoFit/>
            </a:bodyPr>
            <a:lstStyle/>
            <a:p>
              <a:r>
                <a:rPr lang="en-US" dirty="0" smtClean="0"/>
                <a:t>User searches for ACM membership in search engine</a:t>
              </a:r>
              <a:endParaRPr lang="en-US" dirty="0"/>
            </a:p>
          </p:txBody>
        </p:sp>
      </p:grpSp>
      <p:sp>
        <p:nvSpPr>
          <p:cNvPr id="10" name="Down Arrow 9"/>
          <p:cNvSpPr/>
          <p:nvPr/>
        </p:nvSpPr>
        <p:spPr>
          <a:xfrm>
            <a:off x="4147961" y="2017217"/>
            <a:ext cx="514475" cy="60974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5559778" y="5496919"/>
            <a:ext cx="2390198" cy="1200329"/>
          </a:xfrm>
          <a:prstGeom prst="rect">
            <a:avLst/>
          </a:prstGeom>
          <a:noFill/>
        </p:spPr>
        <p:txBody>
          <a:bodyPr wrap="none" rtlCol="0">
            <a:spAutoFit/>
          </a:bodyPr>
          <a:lstStyle/>
          <a:p>
            <a:r>
              <a:rPr lang="en-US" dirty="0" smtClean="0">
                <a:solidFill>
                  <a:srgbClr val="0000FF"/>
                </a:solidFill>
              </a:rPr>
              <a:t>After install,</a:t>
            </a:r>
          </a:p>
          <a:p>
            <a:r>
              <a:rPr lang="en-US" dirty="0" smtClean="0">
                <a:solidFill>
                  <a:srgbClr val="0000FF"/>
                </a:solidFill>
              </a:rPr>
              <a:t>Acts as a publisher</a:t>
            </a:r>
          </a:p>
          <a:p>
            <a:r>
              <a:rPr lang="en-US" dirty="0" smtClean="0">
                <a:solidFill>
                  <a:srgbClr val="0000FF"/>
                </a:solidFill>
              </a:rPr>
              <a:t>Inject ads in all websites</a:t>
            </a:r>
          </a:p>
          <a:p>
            <a:r>
              <a:rPr lang="en-US" dirty="0" smtClean="0">
                <a:solidFill>
                  <a:srgbClr val="0000FF"/>
                </a:solidFill>
              </a:rPr>
              <a:t> </a:t>
            </a:r>
            <a:endParaRPr lang="en-US" dirty="0">
              <a:solidFill>
                <a:srgbClr val="0000FF"/>
              </a:solidFill>
            </a:endParaRPr>
          </a:p>
        </p:txBody>
      </p:sp>
    </p:spTree>
    <p:extLst>
      <p:ext uri="{BB962C8B-B14F-4D97-AF65-F5344CB8AC3E}">
        <p14:creationId xmlns:p14="http://schemas.microsoft.com/office/powerpoint/2010/main" val="18367181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srgbClr val="775F55"/>
              </a:solidFill>
              <a:latin typeface="Tw Cen MT"/>
            </a:endParaRPr>
          </a:p>
        </p:txBody>
      </p:sp>
      <p:sp>
        <p:nvSpPr>
          <p:cNvPr id="4" name="Slide Number Placeholder 3"/>
          <p:cNvSpPr>
            <a:spLocks noGrp="1"/>
          </p:cNvSpPr>
          <p:nvPr>
            <p:ph type="sldNum" sz="quarter" idx="12"/>
          </p:nvPr>
        </p:nvSpPr>
        <p:spPr/>
        <p:txBody>
          <a:bodyPr>
            <a:normAutofit/>
          </a:bodyPr>
          <a:lstStyle/>
          <a:p>
            <a:fld id="{2F2986E6-5950-B84B-BE72-F18D94202B28}" type="slidenum">
              <a:rPr lang="en-US" smtClean="0">
                <a:latin typeface="Tw Cen MT"/>
              </a:rPr>
              <a:pPr/>
              <a:t>14</a:t>
            </a:fld>
            <a:endParaRPr lang="en-US" dirty="0">
              <a:latin typeface="Tw Cen MT"/>
            </a:endParaRPr>
          </a:p>
        </p:txBody>
      </p:sp>
      <p:sp>
        <p:nvSpPr>
          <p:cNvPr id="2" name="Title 1"/>
          <p:cNvSpPr>
            <a:spLocks noGrp="1"/>
          </p:cNvSpPr>
          <p:nvPr>
            <p:ph type="title" idx="4294967295"/>
          </p:nvPr>
        </p:nvSpPr>
        <p:spPr>
          <a:xfrm>
            <a:off x="7604" y="-131960"/>
            <a:ext cx="9136396" cy="893044"/>
          </a:xfrm>
        </p:spPr>
        <p:txBody>
          <a:bodyPr>
            <a:normAutofit/>
          </a:bodyPr>
          <a:lstStyle/>
          <a:p>
            <a:pPr algn="ctr"/>
            <a:r>
              <a:rPr lang="en-US" sz="3600" dirty="0" smtClean="0">
                <a:solidFill>
                  <a:srgbClr val="800000"/>
                </a:solidFill>
              </a:rPr>
              <a:t>Milking the users: Search Hijacking</a:t>
            </a:r>
            <a:endParaRPr lang="en-US" sz="3600" dirty="0">
              <a:solidFill>
                <a:srgbClr val="800000"/>
              </a:solidFill>
            </a:endParaRPr>
          </a:p>
        </p:txBody>
      </p:sp>
      <p:grpSp>
        <p:nvGrpSpPr>
          <p:cNvPr id="9" name="Group 8"/>
          <p:cNvGrpSpPr/>
          <p:nvPr/>
        </p:nvGrpSpPr>
        <p:grpSpPr>
          <a:xfrm>
            <a:off x="7604" y="761084"/>
            <a:ext cx="9086914" cy="1204815"/>
            <a:chOff x="57086" y="1536350"/>
            <a:chExt cx="9086914" cy="1204814"/>
          </a:xfrm>
        </p:grpSpPr>
        <p:pic>
          <p:nvPicPr>
            <p:cNvPr id="6" name="Picture 5" descr="Screen Shot 2013-11-01 at 1.08.50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086" y="1536350"/>
              <a:ext cx="9086914" cy="672779"/>
            </a:xfrm>
            <a:prstGeom prst="rect">
              <a:avLst/>
            </a:prstGeom>
          </p:spPr>
        </p:pic>
        <p:pic>
          <p:nvPicPr>
            <p:cNvPr id="7" name="Picture 6" descr="lady"/>
            <p:cNvPicPr>
              <a:picLocks noChangeAspect="1"/>
            </p:cNvPicPr>
            <p:nvPr/>
          </p:nvPicPr>
          <p:blipFill>
            <a:blip r:embed="rId4">
              <a:extLst>
                <a:ext uri="{28A0092B-C50C-407E-A947-70E740481C1C}">
                  <a14:useLocalDpi xmlns:a14="http://schemas.microsoft.com/office/drawing/2010/main"/>
                </a:ext>
              </a:extLst>
            </a:blip>
            <a:stretch>
              <a:fillRect/>
            </a:stretch>
          </p:blipFill>
          <p:spPr>
            <a:xfrm flipH="1">
              <a:off x="7157063" y="1791985"/>
              <a:ext cx="920704" cy="949179"/>
            </a:xfrm>
            <a:prstGeom prst="rect">
              <a:avLst/>
            </a:prstGeom>
          </p:spPr>
        </p:pic>
        <p:sp>
          <p:nvSpPr>
            <p:cNvPr id="8" name="TextBox 7"/>
            <p:cNvSpPr txBox="1"/>
            <p:nvPr/>
          </p:nvSpPr>
          <p:spPr>
            <a:xfrm>
              <a:off x="890000" y="2212276"/>
              <a:ext cx="6113572" cy="461665"/>
            </a:xfrm>
            <a:prstGeom prst="rect">
              <a:avLst/>
            </a:prstGeom>
            <a:noFill/>
          </p:spPr>
          <p:txBody>
            <a:bodyPr wrap="none" rtlCol="0">
              <a:spAutoFit/>
            </a:bodyPr>
            <a:lstStyle/>
            <a:p>
              <a:r>
                <a:rPr lang="en-US" sz="2400" dirty="0" smtClean="0"/>
                <a:t>User has a Search toolbar bundled with browser</a:t>
              </a:r>
              <a:endParaRPr lang="en-US" sz="2400" dirty="0"/>
            </a:p>
          </p:txBody>
        </p:sp>
      </p:grpSp>
      <p:pic>
        <p:nvPicPr>
          <p:cNvPr id="11" name="Picture 10" descr="Screen Shot 2013-11-01 at 1.09.27 AM.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533007" y="2390060"/>
            <a:ext cx="5421085" cy="4239341"/>
          </a:xfrm>
          <a:prstGeom prst="rect">
            <a:avLst/>
          </a:prstGeom>
          <a:ln w="76200" cmpd="sng">
            <a:solidFill>
              <a:srgbClr val="000090"/>
            </a:solidFill>
          </a:ln>
        </p:spPr>
      </p:pic>
      <p:sp>
        <p:nvSpPr>
          <p:cNvPr id="10" name="Down Arrow 9"/>
          <p:cNvSpPr/>
          <p:nvPr/>
        </p:nvSpPr>
        <p:spPr>
          <a:xfrm>
            <a:off x="3768593" y="1898678"/>
            <a:ext cx="514475" cy="34471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4" name="Group 13"/>
          <p:cNvGrpSpPr/>
          <p:nvPr/>
        </p:nvGrpSpPr>
        <p:grpSpPr>
          <a:xfrm>
            <a:off x="1580446" y="3125543"/>
            <a:ext cx="3227863" cy="2504791"/>
            <a:chOff x="1533005" y="3002179"/>
            <a:chExt cx="3336589" cy="2903206"/>
          </a:xfrm>
        </p:grpSpPr>
        <p:sp>
          <p:nvSpPr>
            <p:cNvPr id="12" name="Rounded Rectangle 11"/>
            <p:cNvSpPr/>
            <p:nvPr/>
          </p:nvSpPr>
          <p:spPr>
            <a:xfrm>
              <a:off x="1533005" y="3002179"/>
              <a:ext cx="2978373" cy="2903206"/>
            </a:xfrm>
            <a:prstGeom prst="roundRect">
              <a:avLst>
                <a:gd name="adj" fmla="val 7009"/>
              </a:avLst>
            </a:prstGeom>
            <a:noFill/>
            <a:ln w="57150" cmpd="sng">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TextBox 12"/>
            <p:cNvSpPr txBox="1"/>
            <p:nvPr/>
          </p:nvSpPr>
          <p:spPr>
            <a:xfrm>
              <a:off x="4205066" y="4965141"/>
              <a:ext cx="664528" cy="535098"/>
            </a:xfrm>
            <a:prstGeom prst="rect">
              <a:avLst/>
            </a:prstGeom>
            <a:solidFill>
              <a:srgbClr val="FFFFFF"/>
            </a:solidFill>
            <a:ln>
              <a:solidFill>
                <a:srgbClr val="FF0000"/>
              </a:solidFill>
            </a:ln>
          </p:spPr>
          <p:txBody>
            <a:bodyPr wrap="none" rtlCol="0">
              <a:spAutoFit/>
            </a:bodyPr>
            <a:lstStyle/>
            <a:p>
              <a:r>
                <a:rPr lang="en-US" sz="2400" dirty="0" smtClean="0">
                  <a:solidFill>
                    <a:srgbClr val="FF0000"/>
                  </a:solidFill>
                </a:rPr>
                <a:t>Ads</a:t>
              </a:r>
              <a:endParaRPr lang="en-US" sz="2400" dirty="0">
                <a:solidFill>
                  <a:srgbClr val="FF0000"/>
                </a:solidFill>
              </a:endParaRPr>
            </a:p>
          </p:txBody>
        </p:sp>
      </p:grpSp>
      <p:grpSp>
        <p:nvGrpSpPr>
          <p:cNvPr id="15" name="Group 14"/>
          <p:cNvGrpSpPr/>
          <p:nvPr/>
        </p:nvGrpSpPr>
        <p:grpSpPr>
          <a:xfrm>
            <a:off x="1518894" y="2988070"/>
            <a:ext cx="5435196" cy="3065599"/>
            <a:chOff x="1518894" y="2988068"/>
            <a:chExt cx="5435196" cy="3065599"/>
          </a:xfrm>
        </p:grpSpPr>
        <p:pic>
          <p:nvPicPr>
            <p:cNvPr id="16" name="Picture 15" descr="Screen Shot 2013-11-01 at 1.18.56 AM.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27936" y="3139654"/>
              <a:ext cx="278935" cy="253629"/>
            </a:xfrm>
            <a:prstGeom prst="rect">
              <a:avLst/>
            </a:prstGeom>
          </p:spPr>
        </p:pic>
        <p:sp>
          <p:nvSpPr>
            <p:cNvPr id="17" name="TextBox 16"/>
            <p:cNvSpPr txBox="1"/>
            <p:nvPr/>
          </p:nvSpPr>
          <p:spPr>
            <a:xfrm>
              <a:off x="5027936" y="3393283"/>
              <a:ext cx="1926154" cy="830997"/>
            </a:xfrm>
            <a:prstGeom prst="rect">
              <a:avLst/>
            </a:prstGeom>
            <a:solidFill>
              <a:srgbClr val="FFFFFF"/>
            </a:solidFill>
            <a:ln>
              <a:noFill/>
            </a:ln>
          </p:spPr>
          <p:txBody>
            <a:bodyPr wrap="square" rtlCol="0">
              <a:spAutoFit/>
            </a:bodyPr>
            <a:lstStyle/>
            <a:p>
              <a:r>
                <a:rPr lang="en-US" sz="2400" dirty="0" smtClean="0">
                  <a:solidFill>
                    <a:srgbClr val="FF0000"/>
                  </a:solidFill>
                </a:rPr>
                <a:t>Entire area</a:t>
              </a:r>
            </a:p>
            <a:p>
              <a:r>
                <a:rPr lang="en-US" sz="2400" dirty="0" smtClean="0">
                  <a:solidFill>
                    <a:srgbClr val="FF0000"/>
                  </a:solidFill>
                </a:rPr>
                <a:t>clickable</a:t>
              </a:r>
              <a:endParaRPr lang="en-US" sz="2400" dirty="0">
                <a:solidFill>
                  <a:srgbClr val="FF0000"/>
                </a:solidFill>
              </a:endParaRPr>
            </a:p>
          </p:txBody>
        </p:sp>
        <p:sp>
          <p:nvSpPr>
            <p:cNvPr id="5" name="Rounded Rectangle 4"/>
            <p:cNvSpPr/>
            <p:nvPr/>
          </p:nvSpPr>
          <p:spPr>
            <a:xfrm>
              <a:off x="1518894" y="2988068"/>
              <a:ext cx="5421085" cy="3065599"/>
            </a:xfrm>
            <a:prstGeom prst="roundRect">
              <a:avLst>
                <a:gd name="adj" fmla="val 9302"/>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9" name="TextBox 18"/>
          <p:cNvSpPr txBox="1"/>
          <p:nvPr/>
        </p:nvSpPr>
        <p:spPr>
          <a:xfrm>
            <a:off x="5240008" y="4370347"/>
            <a:ext cx="1535058" cy="923330"/>
          </a:xfrm>
          <a:prstGeom prst="rect">
            <a:avLst/>
          </a:prstGeom>
          <a:noFill/>
        </p:spPr>
        <p:txBody>
          <a:bodyPr wrap="none" rtlCol="0">
            <a:spAutoFit/>
          </a:bodyPr>
          <a:lstStyle/>
          <a:p>
            <a:r>
              <a:rPr lang="en-US" dirty="0" smtClean="0">
                <a:solidFill>
                  <a:srgbClr val="0000FF"/>
                </a:solidFill>
              </a:rPr>
              <a:t>Show ads </a:t>
            </a:r>
          </a:p>
          <a:p>
            <a:r>
              <a:rPr lang="en-US" dirty="0" smtClean="0">
                <a:solidFill>
                  <a:srgbClr val="0000FF"/>
                </a:solidFill>
              </a:rPr>
              <a:t>for all queries</a:t>
            </a:r>
          </a:p>
          <a:p>
            <a:r>
              <a:rPr lang="en-US" dirty="0" smtClean="0">
                <a:solidFill>
                  <a:srgbClr val="0000FF"/>
                </a:solidFill>
              </a:rPr>
              <a:t>- Informational</a:t>
            </a:r>
            <a:endParaRPr lang="en-US" dirty="0">
              <a:solidFill>
                <a:srgbClr val="0000FF"/>
              </a:solidFill>
            </a:endParaRPr>
          </a:p>
        </p:txBody>
      </p:sp>
    </p:spTree>
    <p:extLst>
      <p:ext uri="{BB962C8B-B14F-4D97-AF65-F5344CB8AC3E}">
        <p14:creationId xmlns:p14="http://schemas.microsoft.com/office/powerpoint/2010/main" val="13544408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267"/>
            <a:ext cx="9144000" cy="1013177"/>
          </a:xfrm>
        </p:spPr>
        <p:txBody>
          <a:bodyPr>
            <a:normAutofit/>
          </a:bodyPr>
          <a:lstStyle/>
          <a:p>
            <a:pPr algn="ctr"/>
            <a:r>
              <a:rPr lang="en-US" sz="3600" dirty="0" smtClean="0">
                <a:solidFill>
                  <a:srgbClr val="800000"/>
                </a:solidFill>
              </a:rPr>
              <a:t>Different Attacks: one goal</a:t>
            </a:r>
            <a:endParaRPr lang="en-US" sz="3600" dirty="0">
              <a:solidFill>
                <a:srgbClr val="80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2F2986E6-5950-B84B-BE72-F18D94202B28}" type="slidenum">
              <a:rPr lang="en-US" smtClean="0">
                <a:latin typeface="Tw Cen MT"/>
              </a:rPr>
              <a:pPr/>
              <a:t>15</a:t>
            </a:fld>
            <a:endParaRPr lang="en-US" dirty="0">
              <a:latin typeface="Tw Cen MT"/>
            </a:endParaRPr>
          </a:p>
        </p:txBody>
      </p:sp>
      <p:sp>
        <p:nvSpPr>
          <p:cNvPr id="5" name="Content Placeholder 4"/>
          <p:cNvSpPr>
            <a:spLocks noGrp="1"/>
          </p:cNvSpPr>
          <p:nvPr>
            <p:ph sz="quarter" idx="1"/>
          </p:nvPr>
        </p:nvSpPr>
        <p:spPr>
          <a:xfrm>
            <a:off x="302204" y="1516699"/>
            <a:ext cx="8376129" cy="4947356"/>
          </a:xfrm>
        </p:spPr>
        <p:txBody>
          <a:bodyPr>
            <a:normAutofit fontScale="85000" lnSpcReduction="20000"/>
          </a:bodyPr>
          <a:lstStyle/>
          <a:p>
            <a:r>
              <a:rPr lang="en-US" dirty="0" smtClean="0"/>
              <a:t>Click-spam </a:t>
            </a:r>
            <a:r>
              <a:rPr lang="en-US" dirty="0" smtClean="0">
                <a:solidFill>
                  <a:srgbClr val="0000FF"/>
                </a:solidFill>
              </a:rPr>
              <a:t>turns profit for spammer</a:t>
            </a:r>
          </a:p>
          <a:p>
            <a:pPr lvl="1"/>
            <a:r>
              <a:rPr lang="en-US" dirty="0" smtClean="0"/>
              <a:t>Cost: Rent-a-bot, pay-per-install cost</a:t>
            </a:r>
          </a:p>
          <a:p>
            <a:pPr lvl="1"/>
            <a:r>
              <a:rPr lang="en-US" dirty="0" smtClean="0"/>
              <a:t>Revenue: click payout</a:t>
            </a:r>
          </a:p>
          <a:p>
            <a:pPr marL="685724" lvl="2" indent="0">
              <a:buNone/>
            </a:pPr>
            <a:endParaRPr lang="en-US" dirty="0" smtClean="0"/>
          </a:p>
          <a:p>
            <a:r>
              <a:rPr lang="en-US" dirty="0" smtClean="0"/>
              <a:t>Click-spam </a:t>
            </a:r>
            <a:r>
              <a:rPr lang="en-US" dirty="0" smtClean="0">
                <a:solidFill>
                  <a:srgbClr val="0000FF"/>
                </a:solidFill>
              </a:rPr>
              <a:t>carries inherent risk</a:t>
            </a:r>
          </a:p>
          <a:p>
            <a:pPr lvl="1"/>
            <a:r>
              <a:rPr lang="en-US" dirty="0" smtClean="0"/>
              <a:t>Arrest - E.g. Operation Ghost click [1] </a:t>
            </a:r>
          </a:p>
          <a:p>
            <a:pPr lvl="1"/>
            <a:r>
              <a:rPr lang="en-US" dirty="0"/>
              <a:t>T</a:t>
            </a:r>
            <a:r>
              <a:rPr lang="en-US" dirty="0" smtClean="0"/>
              <a:t>ake down</a:t>
            </a:r>
          </a:p>
          <a:p>
            <a:pPr lvl="1"/>
            <a:endParaRPr lang="en-US" dirty="0"/>
          </a:p>
          <a:p>
            <a:r>
              <a:rPr lang="en-US" dirty="0" smtClean="0">
                <a:solidFill>
                  <a:srgbClr val="FF0000"/>
                </a:solidFill>
              </a:rPr>
              <a:t>Strategy: use acquired user aggressively</a:t>
            </a:r>
          </a:p>
          <a:p>
            <a:pPr marL="365720" lvl="1" indent="0">
              <a:buNone/>
            </a:pPr>
            <a:endParaRPr lang="en-US" dirty="0"/>
          </a:p>
          <a:p>
            <a:r>
              <a:rPr lang="en-US" dirty="0" smtClean="0">
                <a:solidFill>
                  <a:srgbClr val="0000FF"/>
                </a:solidFill>
              </a:rPr>
              <a:t>Signature: Extremely high revenue/user for a publisher</a:t>
            </a:r>
          </a:p>
          <a:p>
            <a:pPr lvl="1"/>
            <a:r>
              <a:rPr lang="en-US" dirty="0" smtClean="0"/>
              <a:t>Regardless of means of click-fraud</a:t>
            </a:r>
          </a:p>
          <a:p>
            <a:pPr lvl="1"/>
            <a:r>
              <a:rPr lang="en-US" dirty="0" smtClean="0"/>
              <a:t>As seen by the ad network</a:t>
            </a:r>
          </a:p>
        </p:txBody>
      </p:sp>
      <p:sp>
        <p:nvSpPr>
          <p:cNvPr id="7" name="TextBox 6"/>
          <p:cNvSpPr txBox="1"/>
          <p:nvPr/>
        </p:nvSpPr>
        <p:spPr>
          <a:xfrm>
            <a:off x="533401" y="6448779"/>
            <a:ext cx="10247488" cy="369332"/>
          </a:xfrm>
          <a:prstGeom prst="rect">
            <a:avLst/>
          </a:prstGeom>
          <a:noFill/>
        </p:spPr>
        <p:txBody>
          <a:bodyPr wrap="square" rtlCol="0">
            <a:spAutoFit/>
          </a:bodyPr>
          <a:lstStyle/>
          <a:p>
            <a:r>
              <a:rPr lang="en-US" dirty="0" smtClean="0"/>
              <a:t>[1] Seven </a:t>
            </a:r>
            <a:r>
              <a:rPr lang="en-US" dirty="0"/>
              <a:t>charged in malware-driven click fraud </a:t>
            </a:r>
            <a:r>
              <a:rPr lang="en-US" dirty="0" smtClean="0"/>
              <a:t>case, Ars Technica, Nov 2011</a:t>
            </a:r>
            <a:endParaRPr lang="en-US" dirty="0"/>
          </a:p>
        </p:txBody>
      </p:sp>
      <p:sp>
        <p:nvSpPr>
          <p:cNvPr id="10" name="Rectangle 9"/>
          <p:cNvSpPr/>
          <p:nvPr/>
        </p:nvSpPr>
        <p:spPr>
          <a:xfrm>
            <a:off x="7041444" y="1679222"/>
            <a:ext cx="1820334" cy="49388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Ad injectors</a:t>
            </a:r>
            <a:endParaRPr lang="en-US" dirty="0"/>
          </a:p>
        </p:txBody>
      </p:sp>
      <p:sp>
        <p:nvSpPr>
          <p:cNvPr id="12" name="Rectangle 11"/>
          <p:cNvSpPr/>
          <p:nvPr/>
        </p:nvSpPr>
        <p:spPr>
          <a:xfrm>
            <a:off x="7041444" y="2438400"/>
            <a:ext cx="1820334" cy="49388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Search hijack</a:t>
            </a:r>
            <a:endParaRPr lang="en-US" dirty="0"/>
          </a:p>
        </p:txBody>
      </p:sp>
      <p:sp>
        <p:nvSpPr>
          <p:cNvPr id="13" name="Rectangle 12"/>
          <p:cNvSpPr/>
          <p:nvPr/>
        </p:nvSpPr>
        <p:spPr>
          <a:xfrm>
            <a:off x="7041444" y="3214511"/>
            <a:ext cx="1820334" cy="49388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Bot driven</a:t>
            </a:r>
            <a:endParaRPr lang="en-US" dirty="0"/>
          </a:p>
        </p:txBody>
      </p:sp>
      <p:sp>
        <p:nvSpPr>
          <p:cNvPr id="14" name="Rectangle 13"/>
          <p:cNvSpPr/>
          <p:nvPr/>
        </p:nvSpPr>
        <p:spPr>
          <a:xfrm>
            <a:off x="7041444" y="3973689"/>
            <a:ext cx="1820334" cy="49388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Conversion fraud</a:t>
            </a:r>
            <a:endParaRPr lang="en-US" dirty="0"/>
          </a:p>
        </p:txBody>
      </p:sp>
    </p:spTree>
    <p:extLst>
      <p:ext uri="{BB962C8B-B14F-4D97-AF65-F5344CB8AC3E}">
        <p14:creationId xmlns:p14="http://schemas.microsoft.com/office/powerpoint/2010/main" val="18865477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ViceROI : Key Challenges</a:t>
            </a:r>
            <a:endParaRPr lang="en-US" dirty="0"/>
          </a:p>
        </p:txBody>
      </p:sp>
      <p:sp>
        <p:nvSpPr>
          <p:cNvPr id="3" name="Footer Placeholder 2"/>
          <p:cNvSpPr>
            <a:spLocks noGrp="1"/>
          </p:cNvSpPr>
          <p:nvPr>
            <p:ph type="ftr" sz="quarter" idx="11"/>
          </p:nvPr>
        </p:nvSpPr>
        <p:spPr/>
        <p:txBody>
          <a:bodyPr/>
          <a:lstStyle/>
          <a:p>
            <a:endParaRPr lang="en-US" dirty="0">
              <a:solidFill>
                <a:srgbClr val="775F55"/>
              </a:solidFill>
              <a:latin typeface="Tw Cen MT"/>
            </a:endParaRPr>
          </a:p>
        </p:txBody>
      </p:sp>
      <p:sp>
        <p:nvSpPr>
          <p:cNvPr id="4" name="Slide Number Placeholder 3"/>
          <p:cNvSpPr>
            <a:spLocks noGrp="1"/>
          </p:cNvSpPr>
          <p:nvPr>
            <p:ph type="sldNum" sz="quarter" idx="12"/>
          </p:nvPr>
        </p:nvSpPr>
        <p:spPr/>
        <p:txBody>
          <a:bodyPr>
            <a:normAutofit fontScale="85000" lnSpcReduction="20000"/>
          </a:bodyPr>
          <a:lstStyle/>
          <a:p>
            <a:fld id="{2F2986E6-5950-B84B-BE72-F18D94202B28}" type="slidenum">
              <a:rPr lang="en-US" smtClean="0">
                <a:latin typeface="Tw Cen MT"/>
              </a:rPr>
              <a:pPr/>
              <a:t>16</a:t>
            </a:fld>
            <a:endParaRPr lang="en-US" dirty="0">
              <a:latin typeface="Tw Cen MT"/>
            </a:endParaRPr>
          </a:p>
        </p:txBody>
      </p:sp>
      <p:sp>
        <p:nvSpPr>
          <p:cNvPr id="6" name="Content Placeholder 5"/>
          <p:cNvSpPr>
            <a:spLocks noGrp="1"/>
          </p:cNvSpPr>
          <p:nvPr>
            <p:ph sz="quarter" idx="1"/>
          </p:nvPr>
        </p:nvSpPr>
        <p:spPr/>
        <p:txBody>
          <a:bodyPr>
            <a:normAutofit/>
          </a:bodyPr>
          <a:lstStyle/>
          <a:p>
            <a:r>
              <a:rPr lang="en-US" dirty="0" smtClean="0"/>
              <a:t>Publisher diversity</a:t>
            </a:r>
          </a:p>
          <a:p>
            <a:pPr lvl="1"/>
            <a:r>
              <a:rPr lang="en-US" dirty="0" smtClean="0">
                <a:solidFill>
                  <a:srgbClr val="0000FF"/>
                </a:solidFill>
              </a:rPr>
              <a:t>Diverse business models</a:t>
            </a:r>
          </a:p>
          <a:p>
            <a:pPr lvl="2"/>
            <a:r>
              <a:rPr lang="en-US" dirty="0" smtClean="0"/>
              <a:t>Search engines, blogs, online retailers </a:t>
            </a:r>
          </a:p>
          <a:p>
            <a:pPr lvl="1"/>
            <a:r>
              <a:rPr lang="en-US" dirty="0" smtClean="0">
                <a:solidFill>
                  <a:srgbClr val="0000FF"/>
                </a:solidFill>
              </a:rPr>
              <a:t>Different volume scale</a:t>
            </a:r>
          </a:p>
          <a:p>
            <a:pPr lvl="2"/>
            <a:r>
              <a:rPr lang="en-US" dirty="0" smtClean="0"/>
              <a:t>Blog sites to large companies</a:t>
            </a:r>
          </a:p>
          <a:p>
            <a:pPr lvl="1"/>
            <a:r>
              <a:rPr lang="en-US" dirty="0" smtClean="0"/>
              <a:t>No single revenue/user number</a:t>
            </a:r>
          </a:p>
          <a:p>
            <a:pPr marL="365720" lvl="1" indent="0">
              <a:buNone/>
            </a:pPr>
            <a:endParaRPr lang="en-US" dirty="0" smtClean="0"/>
          </a:p>
          <a:p>
            <a:r>
              <a:rPr lang="en-US" dirty="0" smtClean="0"/>
              <a:t>Click-spammers </a:t>
            </a:r>
            <a:r>
              <a:rPr lang="en-US" dirty="0" smtClean="0">
                <a:solidFill>
                  <a:srgbClr val="0000FF"/>
                </a:solidFill>
              </a:rPr>
              <a:t>mix good and bad traffic </a:t>
            </a:r>
          </a:p>
          <a:p>
            <a:pPr lvl="1"/>
            <a:r>
              <a:rPr lang="en-US" dirty="0"/>
              <a:t>F</a:t>
            </a:r>
            <a:r>
              <a:rPr lang="en-US" dirty="0" smtClean="0"/>
              <a:t>or covering bad traffic</a:t>
            </a:r>
          </a:p>
          <a:p>
            <a:pPr lvl="1"/>
            <a:endParaRPr lang="en-US" dirty="0"/>
          </a:p>
          <a:p>
            <a:pPr marL="0" indent="0">
              <a:buNone/>
            </a:pPr>
            <a:endParaRPr lang="en-US" dirty="0"/>
          </a:p>
        </p:txBody>
      </p:sp>
    </p:spTree>
    <p:extLst>
      <p:ext uri="{BB962C8B-B14F-4D97-AF65-F5344CB8AC3E}">
        <p14:creationId xmlns:p14="http://schemas.microsoft.com/office/powerpoint/2010/main" val="27578633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1020717" y="6321387"/>
            <a:ext cx="7486235" cy="0"/>
          </a:xfrm>
          <a:prstGeom prst="straightConnector1">
            <a:avLst/>
          </a:prstGeom>
          <a:ln w="57150" cmpd="sng">
            <a:tailEnd type="arrow"/>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835996" y="6353400"/>
            <a:ext cx="1985489" cy="461665"/>
          </a:xfrm>
          <a:prstGeom prst="rect">
            <a:avLst/>
          </a:prstGeom>
          <a:noFill/>
          <a:effectLst/>
        </p:spPr>
        <p:txBody>
          <a:bodyPr wrap="none" rtlCol="0">
            <a:spAutoFit/>
          </a:bodyPr>
          <a:lstStyle/>
          <a:p>
            <a:r>
              <a:rPr lang="en-US" sz="2400" dirty="0" smtClean="0"/>
              <a:t>User Percentile</a:t>
            </a:r>
            <a:endParaRPr lang="en-US" sz="2400" dirty="0"/>
          </a:p>
        </p:txBody>
      </p:sp>
      <p:sp>
        <p:nvSpPr>
          <p:cNvPr id="13" name="TextBox 12"/>
          <p:cNvSpPr txBox="1"/>
          <p:nvPr/>
        </p:nvSpPr>
        <p:spPr>
          <a:xfrm rot="16200000">
            <a:off x="-657509" y="3343388"/>
            <a:ext cx="2699026" cy="461665"/>
          </a:xfrm>
          <a:prstGeom prst="rect">
            <a:avLst/>
          </a:prstGeom>
          <a:noFill/>
          <a:effectLst/>
        </p:spPr>
        <p:txBody>
          <a:bodyPr wrap="none" rtlCol="0">
            <a:spAutoFit/>
          </a:bodyPr>
          <a:lstStyle/>
          <a:p>
            <a:r>
              <a:rPr lang="en-US" sz="2400" dirty="0" smtClean="0"/>
              <a:t>Revenue ( log scale )</a:t>
            </a:r>
            <a:endParaRPr lang="en-US" sz="2400" dirty="0"/>
          </a:p>
        </p:txBody>
      </p:sp>
      <p:grpSp>
        <p:nvGrpSpPr>
          <p:cNvPr id="8" name="Group 7"/>
          <p:cNvGrpSpPr/>
          <p:nvPr/>
        </p:nvGrpSpPr>
        <p:grpSpPr>
          <a:xfrm>
            <a:off x="1045527" y="655553"/>
            <a:ext cx="7461422" cy="5639723"/>
            <a:chOff x="1045527" y="655554"/>
            <a:chExt cx="7461422" cy="5639722"/>
          </a:xfrm>
        </p:grpSpPr>
        <p:sp>
          <p:nvSpPr>
            <p:cNvPr id="22" name="Freeform 21"/>
            <p:cNvSpPr/>
            <p:nvPr/>
          </p:nvSpPr>
          <p:spPr>
            <a:xfrm>
              <a:off x="1045527" y="734867"/>
              <a:ext cx="7406777" cy="5560409"/>
            </a:xfrm>
            <a:custGeom>
              <a:avLst/>
              <a:gdLst>
                <a:gd name="connsiteX0" fmla="*/ 1404 w 7402734"/>
                <a:gd name="connsiteY0" fmla="*/ 6321477 h 6321477"/>
                <a:gd name="connsiteX1" fmla="*/ 88994 w 7402734"/>
                <a:gd name="connsiteY1" fmla="*/ 5153537 h 6321477"/>
                <a:gd name="connsiteX2" fmla="*/ 570737 w 7402734"/>
                <a:gd name="connsiteY2" fmla="*/ 4671761 h 6321477"/>
                <a:gd name="connsiteX3" fmla="*/ 2468514 w 7402734"/>
                <a:gd name="connsiteY3" fmla="*/ 3941799 h 6321477"/>
                <a:gd name="connsiteX4" fmla="*/ 3709368 w 7402734"/>
                <a:gd name="connsiteY4" fmla="*/ 3460023 h 6321477"/>
                <a:gd name="connsiteX5" fmla="*/ 5942906 w 7402734"/>
                <a:gd name="connsiteY5" fmla="*/ 2481873 h 6321477"/>
                <a:gd name="connsiteX6" fmla="*/ 6993982 w 7402734"/>
                <a:gd name="connsiteY6" fmla="*/ 1532922 h 6321477"/>
                <a:gd name="connsiteX7" fmla="*/ 7329743 w 7402734"/>
                <a:gd name="connsiteY7" fmla="*/ 671565 h 6321477"/>
                <a:gd name="connsiteX8" fmla="*/ 7402734 w 7402734"/>
                <a:gd name="connsiteY8" fmla="*/ 0 h 6321477"/>
                <a:gd name="connsiteX9" fmla="*/ 7402734 w 7402734"/>
                <a:gd name="connsiteY9" fmla="*/ 0 h 632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2734" h="6321477">
                  <a:moveTo>
                    <a:pt x="1404" y="6321477"/>
                  </a:moveTo>
                  <a:cubicBezTo>
                    <a:pt x="-2246" y="5874983"/>
                    <a:pt x="-5895" y="5428490"/>
                    <a:pt x="88994" y="5153537"/>
                  </a:cubicBezTo>
                  <a:cubicBezTo>
                    <a:pt x="183883" y="4878584"/>
                    <a:pt x="174150" y="4873717"/>
                    <a:pt x="570737" y="4671761"/>
                  </a:cubicBezTo>
                  <a:cubicBezTo>
                    <a:pt x="967324" y="4469805"/>
                    <a:pt x="2468514" y="3941799"/>
                    <a:pt x="2468514" y="3941799"/>
                  </a:cubicBezTo>
                  <a:cubicBezTo>
                    <a:pt x="2991619" y="3739843"/>
                    <a:pt x="3130303" y="3703344"/>
                    <a:pt x="3709368" y="3460023"/>
                  </a:cubicBezTo>
                  <a:cubicBezTo>
                    <a:pt x="4288433" y="3216702"/>
                    <a:pt x="5395470" y="2803056"/>
                    <a:pt x="5942906" y="2481873"/>
                  </a:cubicBezTo>
                  <a:cubicBezTo>
                    <a:pt x="6490342" y="2160690"/>
                    <a:pt x="6762843" y="1834640"/>
                    <a:pt x="6993982" y="1532922"/>
                  </a:cubicBezTo>
                  <a:cubicBezTo>
                    <a:pt x="7225122" y="1231204"/>
                    <a:pt x="7261618" y="927052"/>
                    <a:pt x="7329743" y="671565"/>
                  </a:cubicBezTo>
                  <a:cubicBezTo>
                    <a:pt x="7397868" y="416078"/>
                    <a:pt x="7402734" y="0"/>
                    <a:pt x="7402734" y="0"/>
                  </a:cubicBezTo>
                  <a:lnTo>
                    <a:pt x="7402734" y="0"/>
                  </a:lnTo>
                </a:path>
              </a:pathLst>
            </a:custGeom>
            <a:ln w="57150" cmpd="sng">
              <a:solidFill>
                <a:srgbClr val="008000"/>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Freeform 22"/>
            <p:cNvSpPr/>
            <p:nvPr/>
          </p:nvSpPr>
          <p:spPr>
            <a:xfrm>
              <a:off x="1046781" y="655554"/>
              <a:ext cx="7460168" cy="5639722"/>
            </a:xfrm>
            <a:custGeom>
              <a:avLst/>
              <a:gdLst>
                <a:gd name="connsiteX0" fmla="*/ 0 w 7465794"/>
                <a:gd name="connsiteY0" fmla="*/ 6540034 h 6540034"/>
                <a:gd name="connsiteX1" fmla="*/ 102188 w 7465794"/>
                <a:gd name="connsiteY1" fmla="*/ 5766274 h 6540034"/>
                <a:gd name="connsiteX2" fmla="*/ 291966 w 7465794"/>
                <a:gd name="connsiteY2" fmla="*/ 5342895 h 6540034"/>
                <a:gd name="connsiteX3" fmla="*/ 919692 w 7465794"/>
                <a:gd name="connsiteY3" fmla="*/ 4919517 h 6540034"/>
                <a:gd name="connsiteX4" fmla="*/ 1795589 w 7465794"/>
                <a:gd name="connsiteY4" fmla="*/ 4539936 h 6540034"/>
                <a:gd name="connsiteX5" fmla="*/ 4350289 w 7465794"/>
                <a:gd name="connsiteY5" fmla="*/ 3649382 h 6540034"/>
                <a:gd name="connsiteX6" fmla="*/ 6788202 w 7465794"/>
                <a:gd name="connsiteY6" fmla="*/ 2569037 h 6540034"/>
                <a:gd name="connsiteX7" fmla="*/ 7430527 w 7465794"/>
                <a:gd name="connsiteY7" fmla="*/ 160160 h 6540034"/>
                <a:gd name="connsiteX8" fmla="*/ 7386732 w 7465794"/>
                <a:gd name="connsiteY8" fmla="*/ 218557 h 654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5794" h="6540034">
                  <a:moveTo>
                    <a:pt x="0" y="6540034"/>
                  </a:moveTo>
                  <a:cubicBezTo>
                    <a:pt x="26763" y="6252915"/>
                    <a:pt x="53527" y="5965797"/>
                    <a:pt x="102188" y="5766274"/>
                  </a:cubicBezTo>
                  <a:cubicBezTo>
                    <a:pt x="150849" y="5566751"/>
                    <a:pt x="155715" y="5484021"/>
                    <a:pt x="291966" y="5342895"/>
                  </a:cubicBezTo>
                  <a:cubicBezTo>
                    <a:pt x="428217" y="5201769"/>
                    <a:pt x="669088" y="5053343"/>
                    <a:pt x="919692" y="4919517"/>
                  </a:cubicBezTo>
                  <a:cubicBezTo>
                    <a:pt x="1170296" y="4785691"/>
                    <a:pt x="1223823" y="4751625"/>
                    <a:pt x="1795589" y="4539936"/>
                  </a:cubicBezTo>
                  <a:cubicBezTo>
                    <a:pt x="2367355" y="4328247"/>
                    <a:pt x="3518187" y="3977865"/>
                    <a:pt x="4350289" y="3649382"/>
                  </a:cubicBezTo>
                  <a:cubicBezTo>
                    <a:pt x="5182391" y="3320899"/>
                    <a:pt x="6274829" y="3150574"/>
                    <a:pt x="6788202" y="2569037"/>
                  </a:cubicBezTo>
                  <a:cubicBezTo>
                    <a:pt x="7301575" y="1987500"/>
                    <a:pt x="7330772" y="551907"/>
                    <a:pt x="7430527" y="160160"/>
                  </a:cubicBezTo>
                  <a:cubicBezTo>
                    <a:pt x="7530282" y="-231587"/>
                    <a:pt x="7386732" y="218557"/>
                    <a:pt x="7386732" y="218557"/>
                  </a:cubicBezTo>
                </a:path>
              </a:pathLst>
            </a:custGeom>
            <a:ln w="57150" cmpd="sng">
              <a:solidFill>
                <a:srgbClr val="008000"/>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39" name="Straight Connector 38"/>
            <p:cNvCxnSpPr/>
            <p:nvPr/>
          </p:nvCxnSpPr>
          <p:spPr>
            <a:xfrm>
              <a:off x="4956909" y="5015895"/>
              <a:ext cx="1212134" cy="0"/>
            </a:xfrm>
            <a:prstGeom prst="line">
              <a:avLst/>
            </a:prstGeom>
            <a:ln w="57150" cmpd="sng">
              <a:solidFill>
                <a:srgbClr val="008000"/>
              </a:solidFill>
              <a:prstDash val="solid"/>
            </a:ln>
            <a:effectLst/>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6189746" y="4762251"/>
              <a:ext cx="2235408" cy="461665"/>
            </a:xfrm>
            <a:prstGeom prst="rect">
              <a:avLst/>
            </a:prstGeom>
            <a:noFill/>
            <a:effectLst/>
          </p:spPr>
          <p:txBody>
            <a:bodyPr wrap="none" rtlCol="0">
              <a:spAutoFit/>
            </a:bodyPr>
            <a:lstStyle/>
            <a:p>
              <a:r>
                <a:rPr lang="en-US" sz="2400" dirty="0" smtClean="0"/>
                <a:t>Ethical Publishers</a:t>
              </a:r>
              <a:endParaRPr lang="en-US" sz="2400" dirty="0"/>
            </a:p>
          </p:txBody>
        </p:sp>
      </p:grpSp>
      <p:grpSp>
        <p:nvGrpSpPr>
          <p:cNvPr id="10" name="Group 9"/>
          <p:cNvGrpSpPr/>
          <p:nvPr/>
        </p:nvGrpSpPr>
        <p:grpSpPr>
          <a:xfrm>
            <a:off x="994649" y="616388"/>
            <a:ext cx="7512303" cy="5666459"/>
            <a:chOff x="994647" y="616389"/>
            <a:chExt cx="7512303" cy="5666458"/>
          </a:xfrm>
        </p:grpSpPr>
        <p:sp>
          <p:nvSpPr>
            <p:cNvPr id="26" name="Freeform 25"/>
            <p:cNvSpPr/>
            <p:nvPr/>
          </p:nvSpPr>
          <p:spPr>
            <a:xfrm>
              <a:off x="1047062" y="1076356"/>
              <a:ext cx="7459888" cy="5206491"/>
            </a:xfrm>
            <a:custGeom>
              <a:avLst/>
              <a:gdLst>
                <a:gd name="connsiteX0" fmla="*/ 389 w 7465303"/>
                <a:gd name="connsiteY0" fmla="*/ 6339321 h 6339321"/>
                <a:gd name="connsiteX1" fmla="*/ 44184 w 7465303"/>
                <a:gd name="connsiteY1" fmla="*/ 4806399 h 6339321"/>
                <a:gd name="connsiteX2" fmla="*/ 277756 w 7465303"/>
                <a:gd name="connsiteY2" fmla="*/ 3463267 h 6339321"/>
                <a:gd name="connsiteX3" fmla="*/ 452936 w 7465303"/>
                <a:gd name="connsiteY3" fmla="*/ 2149334 h 6339321"/>
                <a:gd name="connsiteX4" fmla="*/ 584320 w 7465303"/>
                <a:gd name="connsiteY4" fmla="*/ 1536166 h 6339321"/>
                <a:gd name="connsiteX5" fmla="*/ 1314235 w 7465303"/>
                <a:gd name="connsiteY5" fmla="*/ 966795 h 6339321"/>
                <a:gd name="connsiteX6" fmla="*/ 2146337 w 7465303"/>
                <a:gd name="connsiteY6" fmla="*/ 470420 h 6339321"/>
                <a:gd name="connsiteX7" fmla="*/ 3722951 w 7465303"/>
                <a:gd name="connsiteY7" fmla="*/ 441222 h 6339321"/>
                <a:gd name="connsiteX8" fmla="*/ 7109753 w 7465303"/>
                <a:gd name="connsiteY8" fmla="*/ 47042 h 6339321"/>
                <a:gd name="connsiteX9" fmla="*/ 7460112 w 7465303"/>
                <a:gd name="connsiteY9" fmla="*/ 3244 h 6339321"/>
                <a:gd name="connsiteX10" fmla="*/ 7328727 w 7465303"/>
                <a:gd name="connsiteY10" fmla="*/ 3244 h 633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65303" h="6339321">
                  <a:moveTo>
                    <a:pt x="389" y="6339321"/>
                  </a:moveTo>
                  <a:cubicBezTo>
                    <a:pt x="-828" y="5812531"/>
                    <a:pt x="-2044" y="5285741"/>
                    <a:pt x="44184" y="4806399"/>
                  </a:cubicBezTo>
                  <a:cubicBezTo>
                    <a:pt x="90412" y="4327057"/>
                    <a:pt x="209631" y="3906111"/>
                    <a:pt x="277756" y="3463267"/>
                  </a:cubicBezTo>
                  <a:cubicBezTo>
                    <a:pt x="345881" y="3020423"/>
                    <a:pt x="401842" y="2470517"/>
                    <a:pt x="452936" y="2149334"/>
                  </a:cubicBezTo>
                  <a:cubicBezTo>
                    <a:pt x="504030" y="1828151"/>
                    <a:pt x="440770" y="1733256"/>
                    <a:pt x="584320" y="1536166"/>
                  </a:cubicBezTo>
                  <a:cubicBezTo>
                    <a:pt x="727870" y="1339076"/>
                    <a:pt x="1053899" y="1144419"/>
                    <a:pt x="1314235" y="966795"/>
                  </a:cubicBezTo>
                  <a:cubicBezTo>
                    <a:pt x="1574571" y="789171"/>
                    <a:pt x="1744884" y="558015"/>
                    <a:pt x="2146337" y="470420"/>
                  </a:cubicBezTo>
                  <a:cubicBezTo>
                    <a:pt x="2547790" y="382824"/>
                    <a:pt x="2895715" y="511785"/>
                    <a:pt x="3722951" y="441222"/>
                  </a:cubicBezTo>
                  <a:cubicBezTo>
                    <a:pt x="4550187" y="370659"/>
                    <a:pt x="7109753" y="47042"/>
                    <a:pt x="7109753" y="47042"/>
                  </a:cubicBezTo>
                  <a:lnTo>
                    <a:pt x="7460112" y="3244"/>
                  </a:lnTo>
                  <a:cubicBezTo>
                    <a:pt x="7496608" y="-4056"/>
                    <a:pt x="7328727" y="3244"/>
                    <a:pt x="7328727" y="3244"/>
                  </a:cubicBezTo>
                </a:path>
              </a:pathLst>
            </a:custGeom>
            <a:ln w="57150" cmpd="sng">
              <a:solidFill>
                <a:srgbClr val="FF0000"/>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6" name="Freeform 35"/>
            <p:cNvSpPr/>
            <p:nvPr/>
          </p:nvSpPr>
          <p:spPr>
            <a:xfrm>
              <a:off x="994647" y="616389"/>
              <a:ext cx="7512303" cy="5652778"/>
            </a:xfrm>
            <a:custGeom>
              <a:avLst/>
              <a:gdLst>
                <a:gd name="connsiteX0" fmla="*/ 0 w 7985261"/>
                <a:gd name="connsiteY0" fmla="*/ 6321478 h 6321478"/>
                <a:gd name="connsiteX1" fmla="*/ 131385 w 7985261"/>
                <a:gd name="connsiteY1" fmla="*/ 4876151 h 6321478"/>
                <a:gd name="connsiteX2" fmla="*/ 364957 w 7985261"/>
                <a:gd name="connsiteY2" fmla="*/ 4584166 h 6321478"/>
                <a:gd name="connsiteX3" fmla="*/ 627726 w 7985261"/>
                <a:gd name="connsiteY3" fmla="*/ 4511170 h 6321478"/>
                <a:gd name="connsiteX4" fmla="*/ 2029162 w 7985261"/>
                <a:gd name="connsiteY4" fmla="*/ 4087792 h 6321478"/>
                <a:gd name="connsiteX5" fmla="*/ 3853947 w 7985261"/>
                <a:gd name="connsiteY5" fmla="*/ 3752009 h 6321478"/>
                <a:gd name="connsiteX6" fmla="*/ 4700648 w 7985261"/>
                <a:gd name="connsiteY6" fmla="*/ 2233686 h 6321478"/>
                <a:gd name="connsiteX7" fmla="*/ 5080203 w 7985261"/>
                <a:gd name="connsiteY7" fmla="*/ 1416128 h 6321478"/>
                <a:gd name="connsiteX8" fmla="*/ 5737126 w 7985261"/>
                <a:gd name="connsiteY8" fmla="*/ 1197139 h 6321478"/>
                <a:gd name="connsiteX9" fmla="*/ 6394048 w 7985261"/>
                <a:gd name="connsiteY9" fmla="*/ 817559 h 6321478"/>
                <a:gd name="connsiteX10" fmla="*/ 7182356 w 7985261"/>
                <a:gd name="connsiteY10" fmla="*/ 671566 h 6321478"/>
                <a:gd name="connsiteX11" fmla="*/ 7985261 w 7985261"/>
                <a:gd name="connsiteY11" fmla="*/ 0 h 6321478"/>
                <a:gd name="connsiteX12" fmla="*/ 7985261 w 7985261"/>
                <a:gd name="connsiteY12" fmla="*/ 0 h 632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85261" h="6321478">
                  <a:moveTo>
                    <a:pt x="0" y="6321478"/>
                  </a:moveTo>
                  <a:cubicBezTo>
                    <a:pt x="35279" y="5743590"/>
                    <a:pt x="70559" y="5165703"/>
                    <a:pt x="131385" y="4876151"/>
                  </a:cubicBezTo>
                  <a:cubicBezTo>
                    <a:pt x="192211" y="4586599"/>
                    <a:pt x="282234" y="4644996"/>
                    <a:pt x="364957" y="4584166"/>
                  </a:cubicBezTo>
                  <a:cubicBezTo>
                    <a:pt x="447680" y="4523336"/>
                    <a:pt x="627726" y="4511170"/>
                    <a:pt x="627726" y="4511170"/>
                  </a:cubicBezTo>
                  <a:cubicBezTo>
                    <a:pt x="905093" y="4428441"/>
                    <a:pt x="1491459" y="4214319"/>
                    <a:pt x="2029162" y="4087792"/>
                  </a:cubicBezTo>
                  <a:cubicBezTo>
                    <a:pt x="2566865" y="3961265"/>
                    <a:pt x="3408699" y="4061027"/>
                    <a:pt x="3853947" y="3752009"/>
                  </a:cubicBezTo>
                  <a:cubicBezTo>
                    <a:pt x="4299195" y="3442991"/>
                    <a:pt x="4496272" y="2622999"/>
                    <a:pt x="4700648" y="2233686"/>
                  </a:cubicBezTo>
                  <a:cubicBezTo>
                    <a:pt x="4905024" y="1844373"/>
                    <a:pt x="4907457" y="1588886"/>
                    <a:pt x="5080203" y="1416128"/>
                  </a:cubicBezTo>
                  <a:cubicBezTo>
                    <a:pt x="5252949" y="1243370"/>
                    <a:pt x="5518152" y="1296900"/>
                    <a:pt x="5737126" y="1197139"/>
                  </a:cubicBezTo>
                  <a:cubicBezTo>
                    <a:pt x="5956100" y="1097378"/>
                    <a:pt x="6153176" y="905154"/>
                    <a:pt x="6394048" y="817559"/>
                  </a:cubicBezTo>
                  <a:cubicBezTo>
                    <a:pt x="6634920" y="729963"/>
                    <a:pt x="6917154" y="807826"/>
                    <a:pt x="7182356" y="671566"/>
                  </a:cubicBezTo>
                  <a:cubicBezTo>
                    <a:pt x="7447558" y="535306"/>
                    <a:pt x="7985261" y="0"/>
                    <a:pt x="7985261" y="0"/>
                  </a:cubicBezTo>
                  <a:lnTo>
                    <a:pt x="7985261" y="0"/>
                  </a:lnTo>
                </a:path>
              </a:pathLst>
            </a:custGeom>
            <a:ln w="57150" cmpd="sng">
              <a:solidFill>
                <a:srgbClr val="FF6600"/>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6600"/>
                </a:solidFill>
              </a:endParaRPr>
            </a:p>
          </p:txBody>
        </p:sp>
        <p:cxnSp>
          <p:nvCxnSpPr>
            <p:cNvPr id="40" name="Straight Connector 39"/>
            <p:cNvCxnSpPr/>
            <p:nvPr/>
          </p:nvCxnSpPr>
          <p:spPr>
            <a:xfrm>
              <a:off x="4956909" y="5342239"/>
              <a:ext cx="1212134" cy="0"/>
            </a:xfrm>
            <a:prstGeom prst="line">
              <a:avLst/>
            </a:prstGeom>
            <a:ln w="57150" cmpd="sng">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6193783" y="5064648"/>
              <a:ext cx="2078965" cy="461665"/>
            </a:xfrm>
            <a:prstGeom prst="rect">
              <a:avLst/>
            </a:prstGeom>
            <a:noFill/>
            <a:effectLst/>
          </p:spPr>
          <p:txBody>
            <a:bodyPr wrap="none" rtlCol="0">
              <a:spAutoFit/>
            </a:bodyPr>
            <a:lstStyle/>
            <a:p>
              <a:r>
                <a:rPr lang="en-US" sz="2400" dirty="0" smtClean="0"/>
                <a:t>Click-spammers</a:t>
              </a:r>
              <a:endParaRPr lang="en-US" sz="2400" dirty="0"/>
            </a:p>
          </p:txBody>
        </p:sp>
      </p:grpSp>
      <p:cxnSp>
        <p:nvCxnSpPr>
          <p:cNvPr id="9" name="Straight Arrow Connector 8"/>
          <p:cNvCxnSpPr/>
          <p:nvPr/>
        </p:nvCxnSpPr>
        <p:spPr>
          <a:xfrm flipV="1">
            <a:off x="993393" y="603336"/>
            <a:ext cx="0" cy="5750063"/>
          </a:xfrm>
          <a:prstGeom prst="straightConnector1">
            <a:avLst/>
          </a:prstGeom>
          <a:ln w="57150" cmpd="sng">
            <a:tailEnd type="arrow"/>
          </a:ln>
          <a:effectLst/>
        </p:spPr>
        <p:style>
          <a:lnRef idx="2">
            <a:schemeClr val="accent1"/>
          </a:lnRef>
          <a:fillRef idx="0">
            <a:schemeClr val="accent1"/>
          </a:fillRef>
          <a:effectRef idx="1">
            <a:schemeClr val="accent1"/>
          </a:effectRef>
          <a:fontRef idx="minor">
            <a:schemeClr val="tx1"/>
          </a:fontRef>
        </p:style>
      </p:cxnSp>
      <p:sp>
        <p:nvSpPr>
          <p:cNvPr id="65" name="Freeform 64"/>
          <p:cNvSpPr/>
          <p:nvPr/>
        </p:nvSpPr>
        <p:spPr>
          <a:xfrm>
            <a:off x="981096" y="637818"/>
            <a:ext cx="7512303" cy="5665833"/>
          </a:xfrm>
          <a:custGeom>
            <a:avLst/>
            <a:gdLst>
              <a:gd name="connsiteX0" fmla="*/ 14599 w 8364817"/>
              <a:gd name="connsiteY0" fmla="*/ 6336076 h 6394473"/>
              <a:gd name="connsiteX1" fmla="*/ 0 w 8364817"/>
              <a:gd name="connsiteY1" fmla="*/ 4306780 h 6394473"/>
              <a:gd name="connsiteX2" fmla="*/ 3094837 w 8364817"/>
              <a:gd name="connsiteY2" fmla="*/ 3284832 h 6394473"/>
              <a:gd name="connsiteX3" fmla="*/ 5430562 w 8364817"/>
              <a:gd name="connsiteY3" fmla="*/ 2481873 h 6394473"/>
              <a:gd name="connsiteX4" fmla="*/ 6729809 w 8364817"/>
              <a:gd name="connsiteY4" fmla="*/ 1897903 h 6394473"/>
              <a:gd name="connsiteX5" fmla="*/ 7240749 w 8364817"/>
              <a:gd name="connsiteY5" fmla="*/ 1445326 h 6394473"/>
              <a:gd name="connsiteX6" fmla="*/ 7547313 w 8364817"/>
              <a:gd name="connsiteY6" fmla="*/ 0 h 6394473"/>
              <a:gd name="connsiteX7" fmla="*/ 8364817 w 8364817"/>
              <a:gd name="connsiteY7" fmla="*/ 14599 h 6394473"/>
              <a:gd name="connsiteX8" fmla="*/ 8116646 w 8364817"/>
              <a:gd name="connsiteY8" fmla="*/ 1839506 h 6394473"/>
              <a:gd name="connsiteX9" fmla="*/ 7576510 w 8364817"/>
              <a:gd name="connsiteY9" fmla="*/ 3138840 h 6394473"/>
              <a:gd name="connsiteX10" fmla="*/ 6408647 w 8364817"/>
              <a:gd name="connsiteY10" fmla="*/ 3591416 h 6394473"/>
              <a:gd name="connsiteX11" fmla="*/ 4540067 w 8364817"/>
              <a:gd name="connsiteY11" fmla="*/ 4277581 h 6394473"/>
              <a:gd name="connsiteX12" fmla="*/ 2802871 w 8364817"/>
              <a:gd name="connsiteY12" fmla="*/ 4759357 h 6394473"/>
              <a:gd name="connsiteX13" fmla="*/ 1124068 w 8364817"/>
              <a:gd name="connsiteY13" fmla="*/ 5357926 h 6394473"/>
              <a:gd name="connsiteX14" fmla="*/ 72992 w 8364817"/>
              <a:gd name="connsiteY14" fmla="*/ 6394473 h 6394473"/>
              <a:gd name="connsiteX15" fmla="*/ 72992 w 8364817"/>
              <a:gd name="connsiteY15" fmla="*/ 6394473 h 639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64817" h="6394473">
                <a:moveTo>
                  <a:pt x="14599" y="6336076"/>
                </a:moveTo>
                <a:lnTo>
                  <a:pt x="0" y="4306780"/>
                </a:lnTo>
                <a:lnTo>
                  <a:pt x="3094837" y="3284832"/>
                </a:lnTo>
                <a:lnTo>
                  <a:pt x="5430562" y="2481873"/>
                </a:lnTo>
                <a:lnTo>
                  <a:pt x="6729809" y="1897903"/>
                </a:lnTo>
                <a:lnTo>
                  <a:pt x="7240749" y="1445326"/>
                </a:lnTo>
                <a:lnTo>
                  <a:pt x="7547313" y="0"/>
                </a:lnTo>
                <a:lnTo>
                  <a:pt x="8364817" y="14599"/>
                </a:lnTo>
                <a:lnTo>
                  <a:pt x="8116646" y="1839506"/>
                </a:lnTo>
                <a:lnTo>
                  <a:pt x="7576510" y="3138840"/>
                </a:lnTo>
                <a:lnTo>
                  <a:pt x="6408647" y="3591416"/>
                </a:lnTo>
                <a:lnTo>
                  <a:pt x="4540067" y="4277581"/>
                </a:lnTo>
                <a:lnTo>
                  <a:pt x="2802871" y="4759357"/>
                </a:lnTo>
                <a:lnTo>
                  <a:pt x="1124068" y="5357926"/>
                </a:lnTo>
                <a:lnTo>
                  <a:pt x="72992" y="6394473"/>
                </a:lnTo>
                <a:lnTo>
                  <a:pt x="72992" y="6394473"/>
                </a:lnTo>
              </a:path>
            </a:pathLst>
          </a:custGeom>
          <a:solidFill>
            <a:srgbClr val="008000">
              <a:alpha val="20000"/>
            </a:srgbClr>
          </a:solidFill>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4" name="Title 13"/>
          <p:cNvSpPr>
            <a:spLocks noGrp="1"/>
          </p:cNvSpPr>
          <p:nvPr>
            <p:ph type="title" idx="4294967295"/>
          </p:nvPr>
        </p:nvSpPr>
        <p:spPr>
          <a:xfrm>
            <a:off x="2839158" y="59268"/>
            <a:ext cx="7941733" cy="675601"/>
          </a:xfrm>
        </p:spPr>
        <p:txBody>
          <a:bodyPr>
            <a:normAutofit fontScale="90000"/>
          </a:bodyPr>
          <a:lstStyle/>
          <a:p>
            <a:r>
              <a:rPr lang="en-US" dirty="0" smtClean="0"/>
              <a:t>ViceROI: Intuition</a:t>
            </a:r>
            <a:endParaRPr lang="en-US" dirty="0"/>
          </a:p>
        </p:txBody>
      </p:sp>
      <p:cxnSp>
        <p:nvCxnSpPr>
          <p:cNvPr id="3" name="Straight Arrow Connector 2"/>
          <p:cNvCxnSpPr>
            <a:stCxn id="26" idx="5"/>
          </p:cNvCxnSpPr>
          <p:nvPr/>
        </p:nvCxnSpPr>
        <p:spPr>
          <a:xfrm flipH="1">
            <a:off x="2328335" y="1870387"/>
            <a:ext cx="32011" cy="268750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582333" y="2378213"/>
            <a:ext cx="1532466" cy="646331"/>
          </a:xfrm>
          <a:prstGeom prst="rect">
            <a:avLst/>
          </a:prstGeom>
          <a:noFill/>
        </p:spPr>
        <p:txBody>
          <a:bodyPr wrap="none" rtlCol="0">
            <a:spAutoFit/>
          </a:bodyPr>
          <a:lstStyle/>
          <a:p>
            <a:r>
              <a:rPr lang="en-US" dirty="0" smtClean="0"/>
              <a:t>Several orders </a:t>
            </a:r>
          </a:p>
          <a:p>
            <a:r>
              <a:rPr lang="en-US" dirty="0" smtClean="0"/>
              <a:t>of magnitude</a:t>
            </a:r>
            <a:endParaRPr lang="en-US" dirty="0"/>
          </a:p>
        </p:txBody>
      </p:sp>
      <p:cxnSp>
        <p:nvCxnSpPr>
          <p:cNvPr id="20" name="Straight Connector 19"/>
          <p:cNvCxnSpPr/>
          <p:nvPr/>
        </p:nvCxnSpPr>
        <p:spPr>
          <a:xfrm>
            <a:off x="4956911" y="5676068"/>
            <a:ext cx="1212134" cy="0"/>
          </a:xfrm>
          <a:prstGeom prst="line">
            <a:avLst/>
          </a:prstGeom>
          <a:ln w="57150" cmpd="sng">
            <a:solidFill>
              <a:srgbClr val="FF6600"/>
            </a:solidFill>
            <a:prstDash val="sysDash"/>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6193785" y="5396855"/>
            <a:ext cx="1789372" cy="461665"/>
          </a:xfrm>
          <a:prstGeom prst="rect">
            <a:avLst/>
          </a:prstGeom>
          <a:noFill/>
          <a:effectLst/>
        </p:spPr>
        <p:txBody>
          <a:bodyPr wrap="none" rtlCol="0">
            <a:spAutoFit/>
          </a:bodyPr>
          <a:lstStyle/>
          <a:p>
            <a:r>
              <a:rPr lang="en-US" sz="2400" dirty="0" smtClean="0"/>
              <a:t>Mixed traffic</a:t>
            </a:r>
            <a:endParaRPr lang="en-US" sz="2400" dirty="0"/>
          </a:p>
        </p:txBody>
      </p:sp>
    </p:spTree>
    <p:extLst>
      <p:ext uri="{BB962C8B-B14F-4D97-AF65-F5344CB8AC3E}">
        <p14:creationId xmlns:p14="http://schemas.microsoft.com/office/powerpoint/2010/main" val="33099653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65" grpId="0" animBg="1"/>
      <p:bldP spid="4"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990956" y="6160327"/>
            <a:ext cx="7305653" cy="0"/>
          </a:xfrm>
          <a:prstGeom prst="straightConnector1">
            <a:avLst/>
          </a:prstGeom>
          <a:ln w="57150" cmpd="sng">
            <a:tailEnd type="arrow"/>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738327" y="6190013"/>
            <a:ext cx="1985489" cy="461665"/>
          </a:xfrm>
          <a:prstGeom prst="rect">
            <a:avLst/>
          </a:prstGeom>
          <a:noFill/>
          <a:effectLst/>
        </p:spPr>
        <p:txBody>
          <a:bodyPr wrap="none" rtlCol="0">
            <a:spAutoFit/>
          </a:bodyPr>
          <a:lstStyle/>
          <a:p>
            <a:r>
              <a:rPr lang="en-US" sz="2400" dirty="0" smtClean="0"/>
              <a:t>User Percentile</a:t>
            </a:r>
            <a:endParaRPr lang="en-US" sz="2400" dirty="0"/>
          </a:p>
        </p:txBody>
      </p:sp>
      <p:sp>
        <p:nvSpPr>
          <p:cNvPr id="13" name="TextBox 12"/>
          <p:cNvSpPr txBox="1"/>
          <p:nvPr/>
        </p:nvSpPr>
        <p:spPr>
          <a:xfrm rot="16200000">
            <a:off x="-679340" y="3381944"/>
            <a:ext cx="2699026" cy="461665"/>
          </a:xfrm>
          <a:prstGeom prst="rect">
            <a:avLst/>
          </a:prstGeom>
          <a:noFill/>
          <a:effectLst/>
        </p:spPr>
        <p:txBody>
          <a:bodyPr wrap="none" rtlCol="0">
            <a:spAutoFit/>
          </a:bodyPr>
          <a:lstStyle/>
          <a:p>
            <a:r>
              <a:rPr lang="en-US" sz="2400" dirty="0" smtClean="0"/>
              <a:t>Revenue ( log scale )</a:t>
            </a:r>
            <a:endParaRPr lang="en-US" sz="2400" dirty="0"/>
          </a:p>
        </p:txBody>
      </p:sp>
      <p:sp>
        <p:nvSpPr>
          <p:cNvPr id="37" name="Freeform 36"/>
          <p:cNvSpPr/>
          <p:nvPr/>
        </p:nvSpPr>
        <p:spPr>
          <a:xfrm>
            <a:off x="990956" y="863733"/>
            <a:ext cx="7305653" cy="5302563"/>
          </a:xfrm>
          <a:custGeom>
            <a:avLst/>
            <a:gdLst>
              <a:gd name="connsiteX0" fmla="*/ 14599 w 8364817"/>
              <a:gd name="connsiteY0" fmla="*/ 6336076 h 6394473"/>
              <a:gd name="connsiteX1" fmla="*/ 0 w 8364817"/>
              <a:gd name="connsiteY1" fmla="*/ 4306780 h 6394473"/>
              <a:gd name="connsiteX2" fmla="*/ 3094837 w 8364817"/>
              <a:gd name="connsiteY2" fmla="*/ 3284832 h 6394473"/>
              <a:gd name="connsiteX3" fmla="*/ 5430562 w 8364817"/>
              <a:gd name="connsiteY3" fmla="*/ 2481873 h 6394473"/>
              <a:gd name="connsiteX4" fmla="*/ 6729809 w 8364817"/>
              <a:gd name="connsiteY4" fmla="*/ 1897903 h 6394473"/>
              <a:gd name="connsiteX5" fmla="*/ 7240749 w 8364817"/>
              <a:gd name="connsiteY5" fmla="*/ 1445326 h 6394473"/>
              <a:gd name="connsiteX6" fmla="*/ 7547313 w 8364817"/>
              <a:gd name="connsiteY6" fmla="*/ 0 h 6394473"/>
              <a:gd name="connsiteX7" fmla="*/ 8364817 w 8364817"/>
              <a:gd name="connsiteY7" fmla="*/ 14599 h 6394473"/>
              <a:gd name="connsiteX8" fmla="*/ 8116646 w 8364817"/>
              <a:gd name="connsiteY8" fmla="*/ 1839506 h 6394473"/>
              <a:gd name="connsiteX9" fmla="*/ 7576510 w 8364817"/>
              <a:gd name="connsiteY9" fmla="*/ 3138840 h 6394473"/>
              <a:gd name="connsiteX10" fmla="*/ 6408647 w 8364817"/>
              <a:gd name="connsiteY10" fmla="*/ 3591416 h 6394473"/>
              <a:gd name="connsiteX11" fmla="*/ 4540067 w 8364817"/>
              <a:gd name="connsiteY11" fmla="*/ 4277581 h 6394473"/>
              <a:gd name="connsiteX12" fmla="*/ 2802871 w 8364817"/>
              <a:gd name="connsiteY12" fmla="*/ 4759357 h 6394473"/>
              <a:gd name="connsiteX13" fmla="*/ 1124068 w 8364817"/>
              <a:gd name="connsiteY13" fmla="*/ 5357926 h 6394473"/>
              <a:gd name="connsiteX14" fmla="*/ 72992 w 8364817"/>
              <a:gd name="connsiteY14" fmla="*/ 6394473 h 6394473"/>
              <a:gd name="connsiteX15" fmla="*/ 72992 w 8364817"/>
              <a:gd name="connsiteY15" fmla="*/ 6394473 h 639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64817" h="6394473">
                <a:moveTo>
                  <a:pt x="14599" y="6336076"/>
                </a:moveTo>
                <a:lnTo>
                  <a:pt x="0" y="4306780"/>
                </a:lnTo>
                <a:lnTo>
                  <a:pt x="3094837" y="3284832"/>
                </a:lnTo>
                <a:lnTo>
                  <a:pt x="5430562" y="2481873"/>
                </a:lnTo>
                <a:lnTo>
                  <a:pt x="6729809" y="1897903"/>
                </a:lnTo>
                <a:lnTo>
                  <a:pt x="7240749" y="1445326"/>
                </a:lnTo>
                <a:lnTo>
                  <a:pt x="7547313" y="0"/>
                </a:lnTo>
                <a:lnTo>
                  <a:pt x="8364817" y="14599"/>
                </a:lnTo>
                <a:lnTo>
                  <a:pt x="8116646" y="1839506"/>
                </a:lnTo>
                <a:lnTo>
                  <a:pt x="7576510" y="3138840"/>
                </a:lnTo>
                <a:lnTo>
                  <a:pt x="6408647" y="3591416"/>
                </a:lnTo>
                <a:lnTo>
                  <a:pt x="4540067" y="4277581"/>
                </a:lnTo>
                <a:lnTo>
                  <a:pt x="2802871" y="4759357"/>
                </a:lnTo>
                <a:lnTo>
                  <a:pt x="1124068" y="5357926"/>
                </a:lnTo>
                <a:lnTo>
                  <a:pt x="72992" y="6394473"/>
                </a:lnTo>
                <a:lnTo>
                  <a:pt x="72992" y="6394473"/>
                </a:lnTo>
              </a:path>
            </a:pathLst>
          </a:custGeom>
          <a:solidFill>
            <a:srgbClr val="008000">
              <a:alpha val="20000"/>
            </a:srgbClr>
          </a:solidFill>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39" name="Straight Connector 38"/>
          <p:cNvCxnSpPr/>
          <p:nvPr/>
        </p:nvCxnSpPr>
        <p:spPr>
          <a:xfrm>
            <a:off x="4832202" y="4949696"/>
            <a:ext cx="1182895" cy="0"/>
          </a:xfrm>
          <a:prstGeom prst="line">
            <a:avLst/>
          </a:prstGeom>
          <a:ln w="57150" cmpd="sng">
            <a:solidFill>
              <a:srgbClr val="194C9D"/>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4832202" y="5185031"/>
            <a:ext cx="1182895" cy="0"/>
          </a:xfrm>
          <a:prstGeom prst="line">
            <a:avLst/>
          </a:prstGeom>
          <a:ln w="57150" cmpd="sng">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4832202" y="5397632"/>
            <a:ext cx="1182895" cy="302657"/>
          </a:xfrm>
          <a:prstGeom prst="rect">
            <a:avLst/>
          </a:prstGeom>
          <a:solidFill>
            <a:srgbClr val="008000">
              <a:alpha val="20000"/>
            </a:srgbClr>
          </a:solidFill>
          <a:ln w="57150" cmpd="sng">
            <a:solidFill>
              <a:srgbClr val="008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6035299" y="4714484"/>
            <a:ext cx="1188396" cy="461665"/>
          </a:xfrm>
          <a:prstGeom prst="rect">
            <a:avLst/>
          </a:prstGeom>
          <a:noFill/>
          <a:effectLst/>
        </p:spPr>
        <p:txBody>
          <a:bodyPr wrap="none" rtlCol="0">
            <a:spAutoFit/>
          </a:bodyPr>
          <a:lstStyle/>
          <a:p>
            <a:r>
              <a:rPr lang="en-US" sz="2400" dirty="0" smtClean="0"/>
              <a:t>Baseline </a:t>
            </a:r>
            <a:endParaRPr lang="en-US" sz="2400" dirty="0"/>
          </a:p>
        </p:txBody>
      </p:sp>
      <p:sp>
        <p:nvSpPr>
          <p:cNvPr id="49" name="TextBox 48"/>
          <p:cNvSpPr txBox="1"/>
          <p:nvPr/>
        </p:nvSpPr>
        <p:spPr>
          <a:xfrm>
            <a:off x="6039238" y="4994909"/>
            <a:ext cx="1514808" cy="461665"/>
          </a:xfrm>
          <a:prstGeom prst="rect">
            <a:avLst/>
          </a:prstGeom>
          <a:noFill/>
          <a:effectLst/>
        </p:spPr>
        <p:txBody>
          <a:bodyPr wrap="none" rtlCol="0">
            <a:spAutoFit/>
          </a:bodyPr>
          <a:lstStyle/>
          <a:p>
            <a:r>
              <a:rPr lang="en-US" sz="2400" dirty="0" smtClean="0"/>
              <a:t>Click-spam</a:t>
            </a:r>
            <a:endParaRPr lang="en-US" sz="2400" dirty="0"/>
          </a:p>
        </p:txBody>
      </p:sp>
      <p:sp>
        <p:nvSpPr>
          <p:cNvPr id="112" name="TextBox 111"/>
          <p:cNvSpPr txBox="1"/>
          <p:nvPr/>
        </p:nvSpPr>
        <p:spPr>
          <a:xfrm>
            <a:off x="6040006" y="5330144"/>
            <a:ext cx="2475558" cy="461665"/>
          </a:xfrm>
          <a:prstGeom prst="rect">
            <a:avLst/>
          </a:prstGeom>
          <a:noFill/>
          <a:effectLst/>
        </p:spPr>
        <p:txBody>
          <a:bodyPr wrap="none" rtlCol="0">
            <a:spAutoFit/>
          </a:bodyPr>
          <a:lstStyle/>
          <a:p>
            <a:r>
              <a:rPr lang="en-US" sz="2400" dirty="0" smtClean="0"/>
              <a:t>Expectation region</a:t>
            </a:r>
            <a:endParaRPr lang="en-US" sz="2400" dirty="0"/>
          </a:p>
        </p:txBody>
      </p:sp>
      <p:cxnSp>
        <p:nvCxnSpPr>
          <p:cNvPr id="9" name="Straight Arrow Connector 8"/>
          <p:cNvCxnSpPr/>
          <p:nvPr/>
        </p:nvCxnSpPr>
        <p:spPr>
          <a:xfrm flipV="1">
            <a:off x="964291" y="857766"/>
            <a:ext cx="0" cy="5332247"/>
          </a:xfrm>
          <a:prstGeom prst="straightConnector1">
            <a:avLst/>
          </a:prstGeom>
          <a:ln w="57150" cmpd="sng">
            <a:tailEnd type="arrow"/>
          </a:ln>
          <a:effectLst/>
        </p:spPr>
        <p:style>
          <a:lnRef idx="2">
            <a:schemeClr val="accent1"/>
          </a:lnRef>
          <a:fillRef idx="0">
            <a:schemeClr val="accent1"/>
          </a:fillRef>
          <a:effectRef idx="1">
            <a:schemeClr val="accent1"/>
          </a:effectRef>
          <a:fontRef idx="minor">
            <a:schemeClr val="tx1"/>
          </a:fontRef>
        </p:style>
      </p:cxnSp>
      <p:grpSp>
        <p:nvGrpSpPr>
          <p:cNvPr id="17" name="Group 16"/>
          <p:cNvGrpSpPr/>
          <p:nvPr/>
        </p:nvGrpSpPr>
        <p:grpSpPr>
          <a:xfrm>
            <a:off x="1030777" y="869871"/>
            <a:ext cx="7265830" cy="5184163"/>
            <a:chOff x="1016666" y="1253112"/>
            <a:chExt cx="7279941" cy="4871476"/>
          </a:xfrm>
        </p:grpSpPr>
        <p:sp>
          <p:nvSpPr>
            <p:cNvPr id="26" name="Freeform 25"/>
            <p:cNvSpPr/>
            <p:nvPr/>
          </p:nvSpPr>
          <p:spPr>
            <a:xfrm>
              <a:off x="1016666" y="1296415"/>
              <a:ext cx="7279941" cy="4828173"/>
            </a:xfrm>
            <a:custGeom>
              <a:avLst/>
              <a:gdLst>
                <a:gd name="connsiteX0" fmla="*/ 389 w 7465303"/>
                <a:gd name="connsiteY0" fmla="*/ 6339321 h 6339321"/>
                <a:gd name="connsiteX1" fmla="*/ 44184 w 7465303"/>
                <a:gd name="connsiteY1" fmla="*/ 4806399 h 6339321"/>
                <a:gd name="connsiteX2" fmla="*/ 277756 w 7465303"/>
                <a:gd name="connsiteY2" fmla="*/ 3463267 h 6339321"/>
                <a:gd name="connsiteX3" fmla="*/ 452936 w 7465303"/>
                <a:gd name="connsiteY3" fmla="*/ 2149334 h 6339321"/>
                <a:gd name="connsiteX4" fmla="*/ 584320 w 7465303"/>
                <a:gd name="connsiteY4" fmla="*/ 1536166 h 6339321"/>
                <a:gd name="connsiteX5" fmla="*/ 1314235 w 7465303"/>
                <a:gd name="connsiteY5" fmla="*/ 966795 h 6339321"/>
                <a:gd name="connsiteX6" fmla="*/ 2146337 w 7465303"/>
                <a:gd name="connsiteY6" fmla="*/ 470420 h 6339321"/>
                <a:gd name="connsiteX7" fmla="*/ 3722951 w 7465303"/>
                <a:gd name="connsiteY7" fmla="*/ 441222 h 6339321"/>
                <a:gd name="connsiteX8" fmla="*/ 7109753 w 7465303"/>
                <a:gd name="connsiteY8" fmla="*/ 47042 h 6339321"/>
                <a:gd name="connsiteX9" fmla="*/ 7460112 w 7465303"/>
                <a:gd name="connsiteY9" fmla="*/ 3244 h 6339321"/>
                <a:gd name="connsiteX10" fmla="*/ 7328727 w 7465303"/>
                <a:gd name="connsiteY10" fmla="*/ 3244 h 633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65303" h="6339321">
                  <a:moveTo>
                    <a:pt x="389" y="6339321"/>
                  </a:moveTo>
                  <a:cubicBezTo>
                    <a:pt x="-828" y="5812531"/>
                    <a:pt x="-2044" y="5285741"/>
                    <a:pt x="44184" y="4806399"/>
                  </a:cubicBezTo>
                  <a:cubicBezTo>
                    <a:pt x="90412" y="4327057"/>
                    <a:pt x="209631" y="3906111"/>
                    <a:pt x="277756" y="3463267"/>
                  </a:cubicBezTo>
                  <a:cubicBezTo>
                    <a:pt x="345881" y="3020423"/>
                    <a:pt x="401842" y="2470517"/>
                    <a:pt x="452936" y="2149334"/>
                  </a:cubicBezTo>
                  <a:cubicBezTo>
                    <a:pt x="504030" y="1828151"/>
                    <a:pt x="440770" y="1733256"/>
                    <a:pt x="584320" y="1536166"/>
                  </a:cubicBezTo>
                  <a:cubicBezTo>
                    <a:pt x="727870" y="1339076"/>
                    <a:pt x="1053899" y="1144419"/>
                    <a:pt x="1314235" y="966795"/>
                  </a:cubicBezTo>
                  <a:cubicBezTo>
                    <a:pt x="1574571" y="789171"/>
                    <a:pt x="1744884" y="558015"/>
                    <a:pt x="2146337" y="470420"/>
                  </a:cubicBezTo>
                  <a:cubicBezTo>
                    <a:pt x="2547790" y="382824"/>
                    <a:pt x="2895715" y="511785"/>
                    <a:pt x="3722951" y="441222"/>
                  </a:cubicBezTo>
                  <a:cubicBezTo>
                    <a:pt x="4550187" y="370659"/>
                    <a:pt x="7109753" y="47042"/>
                    <a:pt x="7109753" y="47042"/>
                  </a:cubicBezTo>
                  <a:lnTo>
                    <a:pt x="7460112" y="3244"/>
                  </a:lnTo>
                  <a:cubicBezTo>
                    <a:pt x="7496608" y="-4056"/>
                    <a:pt x="7328727" y="3244"/>
                    <a:pt x="7328727" y="3244"/>
                  </a:cubicBezTo>
                </a:path>
              </a:pathLst>
            </a:custGeom>
            <a:ln w="57150" cmpd="sng">
              <a:gradFill flip="none" rotWithShape="1">
                <a:gsLst>
                  <a:gs pos="0">
                    <a:srgbClr val="008000"/>
                  </a:gs>
                  <a:gs pos="100000">
                    <a:srgbClr val="008000"/>
                  </a:gs>
                  <a:gs pos="7000">
                    <a:srgbClr val="FF0000"/>
                  </a:gs>
                  <a:gs pos="81000">
                    <a:srgbClr val="FF0000"/>
                  </a:gs>
                  <a:gs pos="2000">
                    <a:srgbClr val="008000"/>
                  </a:gs>
                  <a:gs pos="77000">
                    <a:srgbClr val="FF0000"/>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2" name="Oval 81"/>
            <p:cNvSpPr/>
            <p:nvPr/>
          </p:nvSpPr>
          <p:spPr>
            <a:xfrm>
              <a:off x="7111515" y="1304348"/>
              <a:ext cx="152149" cy="15797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3" name="Oval 82"/>
            <p:cNvSpPr/>
            <p:nvPr/>
          </p:nvSpPr>
          <p:spPr>
            <a:xfrm>
              <a:off x="6432136" y="1393643"/>
              <a:ext cx="152149" cy="15797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4" name="Oval 83"/>
            <p:cNvSpPr/>
            <p:nvPr/>
          </p:nvSpPr>
          <p:spPr>
            <a:xfrm>
              <a:off x="5700385" y="1444879"/>
              <a:ext cx="152149" cy="15797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5" name="Oval 84"/>
            <p:cNvSpPr/>
            <p:nvPr/>
          </p:nvSpPr>
          <p:spPr>
            <a:xfrm>
              <a:off x="4980057" y="1521487"/>
              <a:ext cx="152149" cy="15797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6" name="Oval 85"/>
            <p:cNvSpPr/>
            <p:nvPr/>
          </p:nvSpPr>
          <p:spPr>
            <a:xfrm>
              <a:off x="4180694" y="1560036"/>
              <a:ext cx="152149" cy="15797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7" name="Oval 86"/>
            <p:cNvSpPr/>
            <p:nvPr/>
          </p:nvSpPr>
          <p:spPr>
            <a:xfrm>
              <a:off x="3394663" y="1547839"/>
              <a:ext cx="152149" cy="15797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8" name="Oval 87"/>
            <p:cNvSpPr/>
            <p:nvPr/>
          </p:nvSpPr>
          <p:spPr>
            <a:xfrm>
              <a:off x="2621963" y="1700567"/>
              <a:ext cx="152149" cy="15797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0" name="Oval 89"/>
            <p:cNvSpPr/>
            <p:nvPr/>
          </p:nvSpPr>
          <p:spPr>
            <a:xfrm>
              <a:off x="1888194" y="2118734"/>
              <a:ext cx="152149" cy="15797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 name="Oval 90"/>
            <p:cNvSpPr/>
            <p:nvPr/>
          </p:nvSpPr>
          <p:spPr>
            <a:xfrm>
              <a:off x="1123435" y="4156861"/>
              <a:ext cx="152149" cy="15797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54" name="Oval 53"/>
            <p:cNvSpPr/>
            <p:nvPr/>
          </p:nvSpPr>
          <p:spPr>
            <a:xfrm>
              <a:off x="7872442" y="1253112"/>
              <a:ext cx="152149" cy="157970"/>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0" name="Group 9"/>
          <p:cNvGrpSpPr/>
          <p:nvPr/>
        </p:nvGrpSpPr>
        <p:grpSpPr>
          <a:xfrm>
            <a:off x="1015168" y="979741"/>
            <a:ext cx="7228112" cy="5156375"/>
            <a:chOff x="1015168" y="979740"/>
            <a:chExt cx="7228112" cy="5156374"/>
          </a:xfrm>
        </p:grpSpPr>
        <p:sp>
          <p:nvSpPr>
            <p:cNvPr id="97" name="Oval 96"/>
            <p:cNvSpPr/>
            <p:nvPr/>
          </p:nvSpPr>
          <p:spPr>
            <a:xfrm>
              <a:off x="2647031" y="4287159"/>
              <a:ext cx="152149" cy="157970"/>
            </a:xfrm>
            <a:prstGeom prst="ellipse">
              <a:avLst/>
            </a:prstGeom>
            <a:solidFill>
              <a:srgbClr val="194C9D"/>
            </a:solidFill>
            <a:ln>
              <a:solidFill>
                <a:srgbClr val="194C9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Freeform 21"/>
            <p:cNvSpPr/>
            <p:nvPr/>
          </p:nvSpPr>
          <p:spPr>
            <a:xfrm>
              <a:off x="1015168" y="979740"/>
              <a:ext cx="7228112" cy="5156374"/>
            </a:xfrm>
            <a:custGeom>
              <a:avLst/>
              <a:gdLst>
                <a:gd name="connsiteX0" fmla="*/ 1404 w 7402734"/>
                <a:gd name="connsiteY0" fmla="*/ 6321477 h 6321477"/>
                <a:gd name="connsiteX1" fmla="*/ 88994 w 7402734"/>
                <a:gd name="connsiteY1" fmla="*/ 5153537 h 6321477"/>
                <a:gd name="connsiteX2" fmla="*/ 570737 w 7402734"/>
                <a:gd name="connsiteY2" fmla="*/ 4671761 h 6321477"/>
                <a:gd name="connsiteX3" fmla="*/ 2468514 w 7402734"/>
                <a:gd name="connsiteY3" fmla="*/ 3941799 h 6321477"/>
                <a:gd name="connsiteX4" fmla="*/ 3709368 w 7402734"/>
                <a:gd name="connsiteY4" fmla="*/ 3460023 h 6321477"/>
                <a:gd name="connsiteX5" fmla="*/ 5942906 w 7402734"/>
                <a:gd name="connsiteY5" fmla="*/ 2481873 h 6321477"/>
                <a:gd name="connsiteX6" fmla="*/ 6993982 w 7402734"/>
                <a:gd name="connsiteY6" fmla="*/ 1532922 h 6321477"/>
                <a:gd name="connsiteX7" fmla="*/ 7329743 w 7402734"/>
                <a:gd name="connsiteY7" fmla="*/ 671565 h 6321477"/>
                <a:gd name="connsiteX8" fmla="*/ 7402734 w 7402734"/>
                <a:gd name="connsiteY8" fmla="*/ 0 h 6321477"/>
                <a:gd name="connsiteX9" fmla="*/ 7402734 w 7402734"/>
                <a:gd name="connsiteY9" fmla="*/ 0 h 632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2734" h="6321477">
                  <a:moveTo>
                    <a:pt x="1404" y="6321477"/>
                  </a:moveTo>
                  <a:cubicBezTo>
                    <a:pt x="-2246" y="5874983"/>
                    <a:pt x="-5895" y="5428490"/>
                    <a:pt x="88994" y="5153537"/>
                  </a:cubicBezTo>
                  <a:cubicBezTo>
                    <a:pt x="183883" y="4878584"/>
                    <a:pt x="174150" y="4873717"/>
                    <a:pt x="570737" y="4671761"/>
                  </a:cubicBezTo>
                  <a:cubicBezTo>
                    <a:pt x="967324" y="4469805"/>
                    <a:pt x="2468514" y="3941799"/>
                    <a:pt x="2468514" y="3941799"/>
                  </a:cubicBezTo>
                  <a:cubicBezTo>
                    <a:pt x="2991619" y="3739843"/>
                    <a:pt x="3130303" y="3703344"/>
                    <a:pt x="3709368" y="3460023"/>
                  </a:cubicBezTo>
                  <a:cubicBezTo>
                    <a:pt x="4288433" y="3216702"/>
                    <a:pt x="5395470" y="2803056"/>
                    <a:pt x="5942906" y="2481873"/>
                  </a:cubicBezTo>
                  <a:cubicBezTo>
                    <a:pt x="6490342" y="2160690"/>
                    <a:pt x="6762843" y="1834640"/>
                    <a:pt x="6993982" y="1532922"/>
                  </a:cubicBezTo>
                  <a:cubicBezTo>
                    <a:pt x="7225122" y="1231204"/>
                    <a:pt x="7261618" y="927052"/>
                    <a:pt x="7329743" y="671565"/>
                  </a:cubicBezTo>
                  <a:cubicBezTo>
                    <a:pt x="7397868" y="416078"/>
                    <a:pt x="7402734" y="0"/>
                    <a:pt x="7402734" y="0"/>
                  </a:cubicBezTo>
                  <a:lnTo>
                    <a:pt x="7402734" y="0"/>
                  </a:lnTo>
                </a:path>
              </a:pathLst>
            </a:custGeom>
            <a:ln w="57150" cmpd="sng">
              <a:solidFill>
                <a:srgbClr val="194C9D"/>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2" name="Oval 91"/>
            <p:cNvSpPr/>
            <p:nvPr/>
          </p:nvSpPr>
          <p:spPr>
            <a:xfrm>
              <a:off x="1156552" y="4847814"/>
              <a:ext cx="152149" cy="157970"/>
            </a:xfrm>
            <a:prstGeom prst="ellipse">
              <a:avLst/>
            </a:prstGeom>
            <a:solidFill>
              <a:srgbClr val="194C9D"/>
            </a:solidFill>
            <a:ln>
              <a:solidFill>
                <a:srgbClr val="194C9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30000" dirty="0"/>
            </a:p>
          </p:txBody>
        </p:sp>
        <p:sp>
          <p:nvSpPr>
            <p:cNvPr id="95" name="Oval 94"/>
            <p:cNvSpPr/>
            <p:nvPr/>
          </p:nvSpPr>
          <p:spPr>
            <a:xfrm>
              <a:off x="1901526" y="4541868"/>
              <a:ext cx="152149" cy="157970"/>
            </a:xfrm>
            <a:prstGeom prst="ellipse">
              <a:avLst/>
            </a:prstGeom>
            <a:solidFill>
              <a:srgbClr val="194C9D"/>
            </a:solidFill>
            <a:ln>
              <a:solidFill>
                <a:srgbClr val="194C9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30000" dirty="0"/>
            </a:p>
          </p:txBody>
        </p:sp>
        <p:sp>
          <p:nvSpPr>
            <p:cNvPr id="99" name="Oval 98"/>
            <p:cNvSpPr/>
            <p:nvPr/>
          </p:nvSpPr>
          <p:spPr>
            <a:xfrm>
              <a:off x="3393068" y="4061160"/>
              <a:ext cx="152149" cy="157970"/>
            </a:xfrm>
            <a:prstGeom prst="ellipse">
              <a:avLst/>
            </a:prstGeom>
            <a:solidFill>
              <a:srgbClr val="194C9D"/>
            </a:solidFill>
            <a:ln>
              <a:solidFill>
                <a:srgbClr val="194C9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0" name="Oval 99"/>
            <p:cNvSpPr/>
            <p:nvPr/>
          </p:nvSpPr>
          <p:spPr>
            <a:xfrm>
              <a:off x="4207357" y="3803182"/>
              <a:ext cx="152149" cy="157970"/>
            </a:xfrm>
            <a:prstGeom prst="ellipse">
              <a:avLst/>
            </a:prstGeom>
            <a:solidFill>
              <a:srgbClr val="194C9D"/>
            </a:solidFill>
            <a:ln>
              <a:solidFill>
                <a:srgbClr val="194C9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Oval 102"/>
            <p:cNvSpPr/>
            <p:nvPr/>
          </p:nvSpPr>
          <p:spPr>
            <a:xfrm>
              <a:off x="4952863" y="3561158"/>
              <a:ext cx="152149" cy="157970"/>
            </a:xfrm>
            <a:prstGeom prst="ellipse">
              <a:avLst/>
            </a:prstGeom>
            <a:solidFill>
              <a:srgbClr val="194C9D"/>
            </a:solidFill>
            <a:ln>
              <a:solidFill>
                <a:srgbClr val="194C9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5" name="Oval 104"/>
            <p:cNvSpPr/>
            <p:nvPr/>
          </p:nvSpPr>
          <p:spPr>
            <a:xfrm>
              <a:off x="5698368" y="3331822"/>
              <a:ext cx="152149" cy="157970"/>
            </a:xfrm>
            <a:prstGeom prst="ellipse">
              <a:avLst/>
            </a:prstGeom>
            <a:solidFill>
              <a:srgbClr val="194C9D"/>
            </a:solidFill>
            <a:ln>
              <a:solidFill>
                <a:srgbClr val="194C9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7" name="Oval 106"/>
            <p:cNvSpPr/>
            <p:nvPr/>
          </p:nvSpPr>
          <p:spPr>
            <a:xfrm>
              <a:off x="6417210" y="3047878"/>
              <a:ext cx="152149" cy="157970"/>
            </a:xfrm>
            <a:prstGeom prst="ellipse">
              <a:avLst/>
            </a:prstGeom>
            <a:solidFill>
              <a:srgbClr val="194C9D"/>
            </a:solidFill>
            <a:ln>
              <a:solidFill>
                <a:srgbClr val="194C9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8" name="Oval 107"/>
            <p:cNvSpPr/>
            <p:nvPr/>
          </p:nvSpPr>
          <p:spPr>
            <a:xfrm>
              <a:off x="7172131" y="2676262"/>
              <a:ext cx="152149" cy="157970"/>
            </a:xfrm>
            <a:prstGeom prst="ellipse">
              <a:avLst/>
            </a:prstGeom>
            <a:solidFill>
              <a:srgbClr val="194C9D"/>
            </a:solidFill>
            <a:ln>
              <a:solidFill>
                <a:srgbClr val="194C9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Oval 55"/>
            <p:cNvSpPr/>
            <p:nvPr/>
          </p:nvSpPr>
          <p:spPr>
            <a:xfrm>
              <a:off x="7828763" y="2098779"/>
              <a:ext cx="152149" cy="157970"/>
            </a:xfrm>
            <a:prstGeom prst="ellipse">
              <a:avLst/>
            </a:prstGeom>
            <a:solidFill>
              <a:srgbClr val="194C9D"/>
            </a:solidFill>
            <a:ln>
              <a:solidFill>
                <a:srgbClr val="194C9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965515" y="827537"/>
            <a:ext cx="7331092" cy="5242032"/>
            <a:chOff x="965515" y="756982"/>
            <a:chExt cx="7331092" cy="5242032"/>
          </a:xfrm>
        </p:grpSpPr>
        <p:sp>
          <p:nvSpPr>
            <p:cNvPr id="71" name="Oval 70"/>
            <p:cNvSpPr/>
            <p:nvPr/>
          </p:nvSpPr>
          <p:spPr>
            <a:xfrm>
              <a:off x="1143752" y="4522592"/>
              <a:ext cx="152149" cy="157970"/>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nvGrpSpPr>
            <p:cNvPr id="15" name="Group 14"/>
            <p:cNvGrpSpPr/>
            <p:nvPr/>
          </p:nvGrpSpPr>
          <p:grpSpPr>
            <a:xfrm>
              <a:off x="965515" y="756982"/>
              <a:ext cx="7331092" cy="5242032"/>
              <a:chOff x="965515" y="756982"/>
              <a:chExt cx="7331092" cy="5242032"/>
            </a:xfrm>
          </p:grpSpPr>
          <p:sp>
            <p:nvSpPr>
              <p:cNvPr id="76" name="Oval 75"/>
              <p:cNvSpPr/>
              <p:nvPr/>
            </p:nvSpPr>
            <p:spPr>
              <a:xfrm>
                <a:off x="3395194" y="3999551"/>
                <a:ext cx="152149" cy="157970"/>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4" name="Group 13"/>
              <p:cNvGrpSpPr/>
              <p:nvPr/>
            </p:nvGrpSpPr>
            <p:grpSpPr>
              <a:xfrm>
                <a:off x="965515" y="756982"/>
                <a:ext cx="7331092" cy="5242032"/>
                <a:chOff x="965515" y="756982"/>
                <a:chExt cx="7331092" cy="5242032"/>
              </a:xfrm>
            </p:grpSpPr>
            <p:sp>
              <p:nvSpPr>
                <p:cNvPr id="36" name="Freeform 35"/>
                <p:cNvSpPr/>
                <p:nvPr/>
              </p:nvSpPr>
              <p:spPr>
                <a:xfrm>
                  <a:off x="965515" y="756982"/>
                  <a:ext cx="7331092" cy="5242032"/>
                </a:xfrm>
                <a:custGeom>
                  <a:avLst/>
                  <a:gdLst>
                    <a:gd name="connsiteX0" fmla="*/ 0 w 7985261"/>
                    <a:gd name="connsiteY0" fmla="*/ 6321478 h 6321478"/>
                    <a:gd name="connsiteX1" fmla="*/ 131385 w 7985261"/>
                    <a:gd name="connsiteY1" fmla="*/ 4876151 h 6321478"/>
                    <a:gd name="connsiteX2" fmla="*/ 364957 w 7985261"/>
                    <a:gd name="connsiteY2" fmla="*/ 4584166 h 6321478"/>
                    <a:gd name="connsiteX3" fmla="*/ 627726 w 7985261"/>
                    <a:gd name="connsiteY3" fmla="*/ 4511170 h 6321478"/>
                    <a:gd name="connsiteX4" fmla="*/ 2029162 w 7985261"/>
                    <a:gd name="connsiteY4" fmla="*/ 4087792 h 6321478"/>
                    <a:gd name="connsiteX5" fmla="*/ 3853947 w 7985261"/>
                    <a:gd name="connsiteY5" fmla="*/ 3752009 h 6321478"/>
                    <a:gd name="connsiteX6" fmla="*/ 4700648 w 7985261"/>
                    <a:gd name="connsiteY6" fmla="*/ 2233686 h 6321478"/>
                    <a:gd name="connsiteX7" fmla="*/ 5080203 w 7985261"/>
                    <a:gd name="connsiteY7" fmla="*/ 1416128 h 6321478"/>
                    <a:gd name="connsiteX8" fmla="*/ 5737126 w 7985261"/>
                    <a:gd name="connsiteY8" fmla="*/ 1197139 h 6321478"/>
                    <a:gd name="connsiteX9" fmla="*/ 6394048 w 7985261"/>
                    <a:gd name="connsiteY9" fmla="*/ 817559 h 6321478"/>
                    <a:gd name="connsiteX10" fmla="*/ 7182356 w 7985261"/>
                    <a:gd name="connsiteY10" fmla="*/ 671566 h 6321478"/>
                    <a:gd name="connsiteX11" fmla="*/ 7985261 w 7985261"/>
                    <a:gd name="connsiteY11" fmla="*/ 0 h 6321478"/>
                    <a:gd name="connsiteX12" fmla="*/ 7985261 w 7985261"/>
                    <a:gd name="connsiteY12" fmla="*/ 0 h 632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85261" h="6321478">
                      <a:moveTo>
                        <a:pt x="0" y="6321478"/>
                      </a:moveTo>
                      <a:cubicBezTo>
                        <a:pt x="35279" y="5743590"/>
                        <a:pt x="70559" y="5165703"/>
                        <a:pt x="131385" y="4876151"/>
                      </a:cubicBezTo>
                      <a:cubicBezTo>
                        <a:pt x="192211" y="4586599"/>
                        <a:pt x="282234" y="4644996"/>
                        <a:pt x="364957" y="4584166"/>
                      </a:cubicBezTo>
                      <a:cubicBezTo>
                        <a:pt x="447680" y="4523336"/>
                        <a:pt x="627726" y="4511170"/>
                        <a:pt x="627726" y="4511170"/>
                      </a:cubicBezTo>
                      <a:cubicBezTo>
                        <a:pt x="905093" y="4428441"/>
                        <a:pt x="1491459" y="4214319"/>
                        <a:pt x="2029162" y="4087792"/>
                      </a:cubicBezTo>
                      <a:cubicBezTo>
                        <a:pt x="2566865" y="3961265"/>
                        <a:pt x="3408699" y="4061027"/>
                        <a:pt x="3853947" y="3752009"/>
                      </a:cubicBezTo>
                      <a:cubicBezTo>
                        <a:pt x="4299195" y="3442991"/>
                        <a:pt x="4496272" y="2622999"/>
                        <a:pt x="4700648" y="2233686"/>
                      </a:cubicBezTo>
                      <a:cubicBezTo>
                        <a:pt x="4905024" y="1844373"/>
                        <a:pt x="4907457" y="1588886"/>
                        <a:pt x="5080203" y="1416128"/>
                      </a:cubicBezTo>
                      <a:cubicBezTo>
                        <a:pt x="5252949" y="1243370"/>
                        <a:pt x="5518152" y="1296900"/>
                        <a:pt x="5737126" y="1197139"/>
                      </a:cubicBezTo>
                      <a:cubicBezTo>
                        <a:pt x="5956100" y="1097378"/>
                        <a:pt x="6153176" y="905154"/>
                        <a:pt x="6394048" y="817559"/>
                      </a:cubicBezTo>
                      <a:cubicBezTo>
                        <a:pt x="6634920" y="729963"/>
                        <a:pt x="6917154" y="807826"/>
                        <a:pt x="7182356" y="671566"/>
                      </a:cubicBezTo>
                      <a:cubicBezTo>
                        <a:pt x="7447558" y="535306"/>
                        <a:pt x="7985261" y="0"/>
                        <a:pt x="7985261" y="0"/>
                      </a:cubicBezTo>
                      <a:lnTo>
                        <a:pt x="7985261" y="0"/>
                      </a:lnTo>
                    </a:path>
                  </a:pathLst>
                </a:custGeom>
                <a:ln w="57150" cmpd="sng">
                  <a:gradFill flip="none" rotWithShape="1">
                    <a:gsLst>
                      <a:gs pos="0">
                        <a:srgbClr val="008000"/>
                      </a:gs>
                      <a:gs pos="100000">
                        <a:srgbClr val="008000"/>
                      </a:gs>
                      <a:gs pos="55000">
                        <a:srgbClr val="008000"/>
                      </a:gs>
                      <a:gs pos="59000">
                        <a:srgbClr val="FF0000"/>
                      </a:gs>
                      <a:gs pos="89000">
                        <a:srgbClr val="FF0000"/>
                      </a:gs>
                      <a:gs pos="13000">
                        <a:srgbClr val="008000"/>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000000"/>
                    </a:solidFill>
                  </a:endParaRPr>
                </a:p>
              </p:txBody>
            </p:sp>
            <p:sp>
              <p:nvSpPr>
                <p:cNvPr id="74" name="Oval 73"/>
                <p:cNvSpPr/>
                <p:nvPr/>
              </p:nvSpPr>
              <p:spPr>
                <a:xfrm>
                  <a:off x="1903121" y="4290896"/>
                  <a:ext cx="152149" cy="157970"/>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75" name="Oval 74"/>
                <p:cNvSpPr/>
                <p:nvPr/>
              </p:nvSpPr>
              <p:spPr>
                <a:xfrm>
                  <a:off x="2649157" y="4074735"/>
                  <a:ext cx="152149" cy="157970"/>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77" name="Oval 76"/>
                <p:cNvSpPr/>
                <p:nvPr/>
              </p:nvSpPr>
              <p:spPr>
                <a:xfrm>
                  <a:off x="4207889" y="3983659"/>
                  <a:ext cx="152149" cy="157970"/>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78" name="Oval 77"/>
                <p:cNvSpPr/>
                <p:nvPr/>
              </p:nvSpPr>
              <p:spPr>
                <a:xfrm>
                  <a:off x="4924924" y="3120484"/>
                  <a:ext cx="152149" cy="157970"/>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79" name="Oval 78"/>
                <p:cNvSpPr/>
                <p:nvPr/>
              </p:nvSpPr>
              <p:spPr>
                <a:xfrm>
                  <a:off x="5673299" y="1777934"/>
                  <a:ext cx="152149" cy="15797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80" name="Oval 79"/>
                <p:cNvSpPr/>
                <p:nvPr/>
              </p:nvSpPr>
              <p:spPr>
                <a:xfrm>
                  <a:off x="6432668" y="1496916"/>
                  <a:ext cx="152149" cy="15797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81" name="Oval 80"/>
                <p:cNvSpPr/>
                <p:nvPr/>
              </p:nvSpPr>
              <p:spPr>
                <a:xfrm>
                  <a:off x="7098715" y="1279331"/>
                  <a:ext cx="152149" cy="15797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57" name="Oval 56"/>
                <p:cNvSpPr/>
                <p:nvPr/>
              </p:nvSpPr>
              <p:spPr>
                <a:xfrm>
                  <a:off x="7843689" y="988921"/>
                  <a:ext cx="152149" cy="157970"/>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grpSp>
        </p:grpSp>
      </p:grpSp>
      <p:grpSp>
        <p:nvGrpSpPr>
          <p:cNvPr id="11" name="Group 10"/>
          <p:cNvGrpSpPr/>
          <p:nvPr/>
        </p:nvGrpSpPr>
        <p:grpSpPr>
          <a:xfrm>
            <a:off x="1016394" y="906190"/>
            <a:ext cx="7280215" cy="5229924"/>
            <a:chOff x="1016392" y="906189"/>
            <a:chExt cx="7280215" cy="5229924"/>
          </a:xfrm>
        </p:grpSpPr>
        <p:sp>
          <p:nvSpPr>
            <p:cNvPr id="23" name="Freeform 22"/>
            <p:cNvSpPr/>
            <p:nvPr/>
          </p:nvSpPr>
          <p:spPr>
            <a:xfrm>
              <a:off x="1016392" y="906189"/>
              <a:ext cx="7280215" cy="5229924"/>
            </a:xfrm>
            <a:custGeom>
              <a:avLst/>
              <a:gdLst>
                <a:gd name="connsiteX0" fmla="*/ 0 w 7465794"/>
                <a:gd name="connsiteY0" fmla="*/ 6540034 h 6540034"/>
                <a:gd name="connsiteX1" fmla="*/ 102188 w 7465794"/>
                <a:gd name="connsiteY1" fmla="*/ 5766274 h 6540034"/>
                <a:gd name="connsiteX2" fmla="*/ 291966 w 7465794"/>
                <a:gd name="connsiteY2" fmla="*/ 5342895 h 6540034"/>
                <a:gd name="connsiteX3" fmla="*/ 919692 w 7465794"/>
                <a:gd name="connsiteY3" fmla="*/ 4919517 h 6540034"/>
                <a:gd name="connsiteX4" fmla="*/ 1795589 w 7465794"/>
                <a:gd name="connsiteY4" fmla="*/ 4539936 h 6540034"/>
                <a:gd name="connsiteX5" fmla="*/ 4350289 w 7465794"/>
                <a:gd name="connsiteY5" fmla="*/ 3649382 h 6540034"/>
                <a:gd name="connsiteX6" fmla="*/ 6788202 w 7465794"/>
                <a:gd name="connsiteY6" fmla="*/ 2569037 h 6540034"/>
                <a:gd name="connsiteX7" fmla="*/ 7430527 w 7465794"/>
                <a:gd name="connsiteY7" fmla="*/ 160160 h 6540034"/>
                <a:gd name="connsiteX8" fmla="*/ 7386732 w 7465794"/>
                <a:gd name="connsiteY8" fmla="*/ 218557 h 654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5794" h="6540034">
                  <a:moveTo>
                    <a:pt x="0" y="6540034"/>
                  </a:moveTo>
                  <a:cubicBezTo>
                    <a:pt x="26763" y="6252915"/>
                    <a:pt x="53527" y="5965797"/>
                    <a:pt x="102188" y="5766274"/>
                  </a:cubicBezTo>
                  <a:cubicBezTo>
                    <a:pt x="150849" y="5566751"/>
                    <a:pt x="155715" y="5484021"/>
                    <a:pt x="291966" y="5342895"/>
                  </a:cubicBezTo>
                  <a:cubicBezTo>
                    <a:pt x="428217" y="5201769"/>
                    <a:pt x="669088" y="5053343"/>
                    <a:pt x="919692" y="4919517"/>
                  </a:cubicBezTo>
                  <a:cubicBezTo>
                    <a:pt x="1170296" y="4785691"/>
                    <a:pt x="1223823" y="4751625"/>
                    <a:pt x="1795589" y="4539936"/>
                  </a:cubicBezTo>
                  <a:cubicBezTo>
                    <a:pt x="2367355" y="4328247"/>
                    <a:pt x="3518187" y="3977865"/>
                    <a:pt x="4350289" y="3649382"/>
                  </a:cubicBezTo>
                  <a:cubicBezTo>
                    <a:pt x="5182391" y="3320899"/>
                    <a:pt x="6274829" y="3150574"/>
                    <a:pt x="6788202" y="2569037"/>
                  </a:cubicBezTo>
                  <a:cubicBezTo>
                    <a:pt x="7301575" y="1987500"/>
                    <a:pt x="7330772" y="551907"/>
                    <a:pt x="7430527" y="160160"/>
                  </a:cubicBezTo>
                  <a:cubicBezTo>
                    <a:pt x="7530282" y="-231587"/>
                    <a:pt x="7386732" y="218557"/>
                    <a:pt x="7386732" y="218557"/>
                  </a:cubicBezTo>
                </a:path>
              </a:pathLst>
            </a:custGeom>
            <a:ln w="57150" cmpd="sng">
              <a:solidFill>
                <a:srgbClr val="008000"/>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3" name="Oval 92"/>
            <p:cNvSpPr/>
            <p:nvPr/>
          </p:nvSpPr>
          <p:spPr>
            <a:xfrm>
              <a:off x="1156021" y="5151802"/>
              <a:ext cx="152149" cy="157970"/>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4" name="Oval 93"/>
            <p:cNvSpPr/>
            <p:nvPr/>
          </p:nvSpPr>
          <p:spPr>
            <a:xfrm>
              <a:off x="1902058" y="4745343"/>
              <a:ext cx="152149" cy="157970"/>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6" name="Oval 95"/>
            <p:cNvSpPr/>
            <p:nvPr/>
          </p:nvSpPr>
          <p:spPr>
            <a:xfrm>
              <a:off x="2647563" y="4452573"/>
              <a:ext cx="152149" cy="157970"/>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8" name="Oval 97"/>
            <p:cNvSpPr/>
            <p:nvPr/>
          </p:nvSpPr>
          <p:spPr>
            <a:xfrm>
              <a:off x="3393600" y="4263210"/>
              <a:ext cx="152149" cy="157970"/>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 name="Oval 101"/>
            <p:cNvSpPr/>
            <p:nvPr/>
          </p:nvSpPr>
          <p:spPr>
            <a:xfrm>
              <a:off x="4953394" y="3815379"/>
              <a:ext cx="152149" cy="157970"/>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Oval 103"/>
            <p:cNvSpPr/>
            <p:nvPr/>
          </p:nvSpPr>
          <p:spPr>
            <a:xfrm>
              <a:off x="5698899" y="3598729"/>
              <a:ext cx="152149" cy="157970"/>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6" name="Oval 105"/>
            <p:cNvSpPr/>
            <p:nvPr/>
          </p:nvSpPr>
          <p:spPr>
            <a:xfrm>
              <a:off x="6431073" y="3382079"/>
              <a:ext cx="152149" cy="157970"/>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9" name="Oval 108"/>
            <p:cNvSpPr/>
            <p:nvPr/>
          </p:nvSpPr>
          <p:spPr>
            <a:xfrm>
              <a:off x="7096058" y="3177626"/>
              <a:ext cx="152149" cy="157970"/>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Oval 54"/>
            <p:cNvSpPr/>
            <p:nvPr/>
          </p:nvSpPr>
          <p:spPr>
            <a:xfrm>
              <a:off x="7815963" y="2467178"/>
              <a:ext cx="152149" cy="157970"/>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Oval 57"/>
            <p:cNvSpPr/>
            <p:nvPr/>
          </p:nvSpPr>
          <p:spPr>
            <a:xfrm>
              <a:off x="4206826" y="4039464"/>
              <a:ext cx="152149" cy="157970"/>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70" name="Title 13"/>
          <p:cNvSpPr txBox="1">
            <a:spLocks/>
          </p:cNvSpPr>
          <p:nvPr/>
        </p:nvSpPr>
        <p:spPr>
          <a:xfrm>
            <a:off x="2200218" y="59268"/>
            <a:ext cx="7941733" cy="675601"/>
          </a:xfrm>
          <a:prstGeom prst="rect">
            <a:avLst/>
          </a:prstGeom>
        </p:spPr>
        <p:txBody>
          <a:bodyPr vert="horz" lIns="91430" tIns="45714" rIns="91430" bIns="45714" anchor="ctr">
            <a:normAutofit fontScale="90000" lnSpcReduction="10000"/>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dirty="0" smtClean="0"/>
              <a:t>ViceROI: Algorithm</a:t>
            </a:r>
            <a:endParaRPr lang="en-US" dirty="0"/>
          </a:p>
        </p:txBody>
      </p:sp>
      <p:cxnSp>
        <p:nvCxnSpPr>
          <p:cNvPr id="19" name="Straight Arrow Connector 18"/>
          <p:cNvCxnSpPr/>
          <p:nvPr/>
        </p:nvCxnSpPr>
        <p:spPr>
          <a:xfrm>
            <a:off x="4188672" y="3382079"/>
            <a:ext cx="0" cy="122846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99653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Footer Placeholder 2"/>
          <p:cNvSpPr>
            <a:spLocks noGrp="1"/>
          </p:cNvSpPr>
          <p:nvPr>
            <p:ph type="ftr" sz="quarter" idx="11"/>
          </p:nvPr>
        </p:nvSpPr>
        <p:spPr/>
        <p:txBody>
          <a:bodyPr/>
          <a:lstStyle/>
          <a:p>
            <a:endParaRPr lang="en-US" dirty="0">
              <a:solidFill>
                <a:srgbClr val="775F55"/>
              </a:solidFill>
              <a:latin typeface="Tw Cen MT"/>
            </a:endParaRPr>
          </a:p>
        </p:txBody>
      </p:sp>
      <p:sp>
        <p:nvSpPr>
          <p:cNvPr id="4" name="Slide Number Placeholder 3"/>
          <p:cNvSpPr>
            <a:spLocks noGrp="1"/>
          </p:cNvSpPr>
          <p:nvPr>
            <p:ph type="sldNum" sz="quarter" idx="12"/>
          </p:nvPr>
        </p:nvSpPr>
        <p:spPr/>
        <p:txBody>
          <a:bodyPr>
            <a:normAutofit fontScale="85000" lnSpcReduction="20000"/>
          </a:bodyPr>
          <a:lstStyle/>
          <a:p>
            <a:fld id="{2F2986E6-5950-B84B-BE72-F18D94202B28}" type="slidenum">
              <a:rPr lang="en-US" smtClean="0">
                <a:latin typeface="Tw Cen MT"/>
              </a:rPr>
              <a:pPr/>
              <a:t>19</a:t>
            </a:fld>
            <a:endParaRPr lang="en-US" dirty="0">
              <a:latin typeface="Tw Cen MT"/>
            </a:endParaRPr>
          </a:p>
        </p:txBody>
      </p:sp>
      <p:sp>
        <p:nvSpPr>
          <p:cNvPr id="5" name="Content Placeholder 4"/>
          <p:cNvSpPr>
            <a:spLocks noGrp="1"/>
          </p:cNvSpPr>
          <p:nvPr>
            <p:ph sz="quarter" idx="1"/>
          </p:nvPr>
        </p:nvSpPr>
        <p:spPr/>
        <p:txBody>
          <a:bodyPr>
            <a:normAutofit fontScale="92500" lnSpcReduction="20000"/>
          </a:bodyPr>
          <a:lstStyle/>
          <a:p>
            <a:r>
              <a:rPr lang="en-US" dirty="0" smtClean="0"/>
              <a:t>ViceROI</a:t>
            </a:r>
            <a:endParaRPr lang="en-US" dirty="0">
              <a:solidFill>
                <a:srgbClr val="0000FF"/>
              </a:solidFill>
            </a:endParaRPr>
          </a:p>
          <a:p>
            <a:pPr lvl="1"/>
            <a:r>
              <a:rPr lang="en-US" dirty="0" smtClean="0">
                <a:solidFill>
                  <a:srgbClr val="0000FF"/>
                </a:solidFill>
              </a:rPr>
              <a:t>Single algorithm </a:t>
            </a:r>
            <a:r>
              <a:rPr lang="en-US" dirty="0" smtClean="0"/>
              <a:t>to catch </a:t>
            </a:r>
            <a:r>
              <a:rPr lang="en-US" dirty="0" smtClean="0">
                <a:solidFill>
                  <a:srgbClr val="0000FF"/>
                </a:solidFill>
              </a:rPr>
              <a:t>diverse click-spam attacks</a:t>
            </a:r>
          </a:p>
          <a:p>
            <a:pPr lvl="2"/>
            <a:r>
              <a:rPr lang="en-US" dirty="0" smtClean="0"/>
              <a:t>All four attacks described and others</a:t>
            </a:r>
          </a:p>
          <a:p>
            <a:pPr lvl="1"/>
            <a:r>
              <a:rPr lang="en-US" dirty="0" smtClean="0">
                <a:solidFill>
                  <a:srgbClr val="0000FF"/>
                </a:solidFill>
              </a:rPr>
              <a:t>No tuning knobs</a:t>
            </a:r>
          </a:p>
          <a:p>
            <a:pPr lvl="1"/>
            <a:r>
              <a:rPr lang="en-US" dirty="0" smtClean="0"/>
              <a:t>Runs at the ad network</a:t>
            </a:r>
          </a:p>
          <a:p>
            <a:pPr marL="0" indent="0">
              <a:buNone/>
            </a:pPr>
            <a:endParaRPr lang="en-US" dirty="0"/>
          </a:p>
          <a:p>
            <a:r>
              <a:rPr lang="en-US" dirty="0" smtClean="0"/>
              <a:t>Works </a:t>
            </a:r>
            <a:r>
              <a:rPr lang="en-US" dirty="0" smtClean="0">
                <a:solidFill>
                  <a:srgbClr val="0000FF"/>
                </a:solidFill>
              </a:rPr>
              <a:t>at Internet scale</a:t>
            </a:r>
          </a:p>
          <a:p>
            <a:pPr lvl="1"/>
            <a:r>
              <a:rPr lang="en-US" dirty="0" smtClean="0"/>
              <a:t>Piloted it at a large ad network</a:t>
            </a:r>
          </a:p>
          <a:p>
            <a:pPr lvl="1"/>
            <a:r>
              <a:rPr lang="en-US" dirty="0" smtClean="0"/>
              <a:t>Across diverse publishers and users</a:t>
            </a:r>
          </a:p>
          <a:p>
            <a:pPr marL="365720" lvl="1" indent="0">
              <a:buNone/>
            </a:pPr>
            <a:endParaRPr lang="en-US" dirty="0"/>
          </a:p>
          <a:p>
            <a:r>
              <a:rPr lang="en-US" dirty="0" smtClean="0">
                <a:solidFill>
                  <a:srgbClr val="0000FF"/>
                </a:solidFill>
              </a:rPr>
              <a:t>Bluff form </a:t>
            </a:r>
            <a:r>
              <a:rPr lang="en-US" dirty="0" smtClean="0"/>
              <a:t>for catching conversion fraud</a:t>
            </a:r>
          </a:p>
          <a:p>
            <a:pPr lvl="1"/>
            <a:endParaRPr lang="en-US" dirty="0" smtClean="0"/>
          </a:p>
          <a:p>
            <a:pPr lvl="1"/>
            <a:endParaRPr lang="en-US" dirty="0"/>
          </a:p>
          <a:p>
            <a:pPr lvl="1"/>
            <a:endParaRPr lang="en-US" dirty="0"/>
          </a:p>
          <a:p>
            <a:pPr marL="365720" lvl="1" indent="0">
              <a:buNone/>
            </a:pPr>
            <a:endParaRPr lang="en-US" dirty="0" smtClean="0"/>
          </a:p>
        </p:txBody>
      </p:sp>
    </p:spTree>
    <p:extLst>
      <p:ext uri="{BB962C8B-B14F-4D97-AF65-F5344CB8AC3E}">
        <p14:creationId xmlns:p14="http://schemas.microsoft.com/office/powerpoint/2010/main" val="141415524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822"/>
            <a:ext cx="9144000" cy="990600"/>
          </a:xfrm>
        </p:spPr>
        <p:txBody>
          <a:bodyPr/>
          <a:lstStyle/>
          <a:p>
            <a:pPr algn="ctr"/>
            <a:r>
              <a:rPr lang="en-US" dirty="0" smtClean="0">
                <a:solidFill>
                  <a:srgbClr val="800000"/>
                </a:solidFill>
              </a:rPr>
              <a:t>Internet Advertising Today</a:t>
            </a:r>
            <a:endParaRPr lang="en-US" dirty="0">
              <a:solidFill>
                <a:srgbClr val="800000"/>
              </a:solidFill>
            </a:endParaRPr>
          </a:p>
        </p:txBody>
      </p:sp>
      <p:sp>
        <p:nvSpPr>
          <p:cNvPr id="3" name="Slide Number Placeholder 2"/>
          <p:cNvSpPr>
            <a:spLocks noGrp="1"/>
          </p:cNvSpPr>
          <p:nvPr>
            <p:ph type="sldNum" sz="quarter" idx="12"/>
          </p:nvPr>
        </p:nvSpPr>
        <p:spPr/>
        <p:txBody>
          <a:bodyPr>
            <a:normAutofit fontScale="85000" lnSpcReduction="20000"/>
          </a:bodyPr>
          <a:lstStyle/>
          <a:p>
            <a:fld id="{2F2986E6-5950-B84B-BE72-F18D94202B28}" type="slidenum">
              <a:rPr lang="en-US" smtClean="0">
                <a:solidFill>
                  <a:srgbClr val="775F55"/>
                </a:solidFill>
                <a:latin typeface="Tw Cen MT"/>
              </a:rPr>
              <a:pPr/>
              <a:t>2</a:t>
            </a:fld>
            <a:endParaRPr lang="en-US" dirty="0">
              <a:solidFill>
                <a:srgbClr val="775F55"/>
              </a:solidFill>
              <a:latin typeface="Tw Cen MT"/>
            </a:endParaRPr>
          </a:p>
        </p:txBody>
      </p:sp>
      <p:sp>
        <p:nvSpPr>
          <p:cNvPr id="5" name="Content Placeholder 4"/>
          <p:cNvSpPr>
            <a:spLocks noGrp="1"/>
          </p:cNvSpPr>
          <p:nvPr>
            <p:ph sz="quarter" idx="1"/>
          </p:nvPr>
        </p:nvSpPr>
        <p:spPr>
          <a:xfrm>
            <a:off x="612649" y="1806223"/>
            <a:ext cx="8153400" cy="4388556"/>
          </a:xfrm>
        </p:spPr>
        <p:txBody>
          <a:bodyPr>
            <a:normAutofit fontScale="92500" lnSpcReduction="20000"/>
          </a:bodyPr>
          <a:lstStyle/>
          <a:p>
            <a:pPr lvl="0">
              <a:lnSpc>
                <a:spcPct val="110000"/>
              </a:lnSpc>
            </a:pPr>
            <a:r>
              <a:rPr lang="en-US" sz="2800" dirty="0"/>
              <a:t>Online advertising is a </a:t>
            </a:r>
            <a:r>
              <a:rPr lang="en-US" sz="2800" dirty="0" smtClean="0"/>
              <a:t>40 </a:t>
            </a:r>
            <a:r>
              <a:rPr lang="en-US" sz="2800" dirty="0"/>
              <a:t>billion dollar industry </a:t>
            </a:r>
            <a:r>
              <a:rPr lang="en-US" sz="2800" dirty="0" smtClean="0"/>
              <a:t>*</a:t>
            </a:r>
          </a:p>
          <a:p>
            <a:pPr lvl="1" defTabSz="1289050">
              <a:lnSpc>
                <a:spcPct val="110000"/>
              </a:lnSpc>
              <a:spcBef>
                <a:spcPct val="0"/>
              </a:spcBef>
              <a:spcAft>
                <a:spcPct val="35000"/>
              </a:spcAft>
            </a:pPr>
            <a:endParaRPr lang="en-US" sz="2500" dirty="0" smtClean="0"/>
          </a:p>
          <a:p>
            <a:pPr lvl="0" defTabSz="1289050">
              <a:lnSpc>
                <a:spcPct val="110000"/>
              </a:lnSpc>
              <a:spcBef>
                <a:spcPct val="0"/>
              </a:spcBef>
              <a:spcAft>
                <a:spcPct val="35000"/>
              </a:spcAft>
            </a:pPr>
            <a:r>
              <a:rPr lang="en-US" sz="2900" dirty="0" smtClean="0"/>
              <a:t>Advertisers can reach a massive audience</a:t>
            </a:r>
          </a:p>
          <a:p>
            <a:pPr marL="0" lvl="0" indent="0" defTabSz="1289050">
              <a:lnSpc>
                <a:spcPct val="110000"/>
              </a:lnSpc>
              <a:spcBef>
                <a:spcPct val="0"/>
              </a:spcBef>
              <a:spcAft>
                <a:spcPct val="35000"/>
              </a:spcAft>
              <a:buNone/>
            </a:pPr>
            <a:endParaRPr lang="en-US" sz="2900" dirty="0" smtClean="0"/>
          </a:p>
          <a:p>
            <a:pPr lvl="0" defTabSz="1289050">
              <a:lnSpc>
                <a:spcPct val="110000"/>
              </a:lnSpc>
              <a:spcBef>
                <a:spcPct val="0"/>
              </a:spcBef>
              <a:spcAft>
                <a:spcPct val="35000"/>
              </a:spcAft>
            </a:pPr>
            <a:r>
              <a:rPr lang="en-US" sz="2900" dirty="0" smtClean="0"/>
              <a:t>Publishers </a:t>
            </a:r>
            <a:r>
              <a:rPr lang="en-US" sz="2900" dirty="0"/>
              <a:t>can monetize </a:t>
            </a:r>
            <a:r>
              <a:rPr lang="en-US" sz="2900" dirty="0" smtClean="0"/>
              <a:t>traffic</a:t>
            </a:r>
          </a:p>
          <a:p>
            <a:pPr lvl="1" defTabSz="1289050">
              <a:lnSpc>
                <a:spcPct val="110000"/>
              </a:lnSpc>
              <a:spcBef>
                <a:spcPct val="0"/>
              </a:spcBef>
              <a:spcAft>
                <a:spcPct val="35000"/>
              </a:spcAft>
            </a:pPr>
            <a:r>
              <a:rPr lang="en-US" sz="2400" dirty="0" smtClean="0"/>
              <a:t>Blogs, </a:t>
            </a:r>
            <a:r>
              <a:rPr lang="en-US" sz="2400" dirty="0"/>
              <a:t>News </a:t>
            </a:r>
            <a:r>
              <a:rPr lang="en-US" sz="2400" dirty="0" smtClean="0"/>
              <a:t>sites</a:t>
            </a:r>
            <a:r>
              <a:rPr lang="en-US" sz="2400" dirty="0"/>
              <a:t>, Syndicated </a:t>
            </a:r>
            <a:r>
              <a:rPr lang="en-US" sz="2400" dirty="0" smtClean="0"/>
              <a:t>search </a:t>
            </a:r>
            <a:r>
              <a:rPr lang="en-US" sz="2400" dirty="0"/>
              <a:t>e</a:t>
            </a:r>
            <a:r>
              <a:rPr lang="en-US" sz="2400" dirty="0" smtClean="0"/>
              <a:t>ngines</a:t>
            </a:r>
          </a:p>
          <a:p>
            <a:pPr lvl="1" defTabSz="1289050">
              <a:lnSpc>
                <a:spcPct val="110000"/>
              </a:lnSpc>
              <a:spcBef>
                <a:spcPct val="0"/>
              </a:spcBef>
              <a:spcAft>
                <a:spcPct val="35000"/>
              </a:spcAft>
            </a:pPr>
            <a:r>
              <a:rPr lang="en-US" sz="2400" dirty="0" smtClean="0"/>
              <a:t>Revenue </a:t>
            </a:r>
            <a:r>
              <a:rPr lang="en-US" sz="2400" dirty="0"/>
              <a:t>for content </a:t>
            </a:r>
            <a:r>
              <a:rPr lang="en-US" sz="2400" dirty="0" smtClean="0"/>
              <a:t>development</a:t>
            </a:r>
          </a:p>
          <a:p>
            <a:pPr lvl="1" defTabSz="1289050">
              <a:lnSpc>
                <a:spcPct val="110000"/>
              </a:lnSpc>
              <a:spcBef>
                <a:spcPct val="0"/>
              </a:spcBef>
              <a:spcAft>
                <a:spcPct val="35000"/>
              </a:spcAft>
            </a:pPr>
            <a:endParaRPr lang="en-US" sz="2900" dirty="0" smtClean="0"/>
          </a:p>
          <a:p>
            <a:pPr lvl="0" defTabSz="1289050">
              <a:lnSpc>
                <a:spcPct val="110000"/>
              </a:lnSpc>
              <a:spcBef>
                <a:spcPct val="0"/>
              </a:spcBef>
              <a:spcAft>
                <a:spcPct val="35000"/>
              </a:spcAft>
            </a:pPr>
            <a:r>
              <a:rPr lang="en-US" sz="2900" dirty="0" smtClean="0"/>
              <a:t>Pay</a:t>
            </a:r>
            <a:r>
              <a:rPr lang="en-US" sz="2900" dirty="0"/>
              <a:t>-per-click </a:t>
            </a:r>
            <a:r>
              <a:rPr lang="en-US" sz="2900" dirty="0" smtClean="0"/>
              <a:t>advertising</a:t>
            </a:r>
          </a:p>
          <a:p>
            <a:pPr defTabSz="1289050">
              <a:lnSpc>
                <a:spcPct val="110000"/>
              </a:lnSpc>
              <a:spcBef>
                <a:spcPct val="0"/>
              </a:spcBef>
              <a:spcAft>
                <a:spcPct val="35000"/>
              </a:spcAft>
            </a:pPr>
            <a:endParaRPr lang="en-US" sz="2800" dirty="0"/>
          </a:p>
          <a:p>
            <a:pPr lvl="0">
              <a:lnSpc>
                <a:spcPct val="110000"/>
              </a:lnSpc>
            </a:pPr>
            <a:endParaRPr lang="en-US" sz="3200" dirty="0"/>
          </a:p>
          <a:p>
            <a:pPr>
              <a:lnSpc>
                <a:spcPct val="110000"/>
              </a:lnSpc>
            </a:pPr>
            <a:endParaRPr lang="en-US" dirty="0"/>
          </a:p>
        </p:txBody>
      </p:sp>
      <p:sp>
        <p:nvSpPr>
          <p:cNvPr id="6" name="Footer Placeholder 4"/>
          <p:cNvSpPr txBox="1">
            <a:spLocks/>
          </p:cNvSpPr>
          <p:nvPr/>
        </p:nvSpPr>
        <p:spPr>
          <a:xfrm>
            <a:off x="228600" y="6248400"/>
            <a:ext cx="8240485" cy="365124"/>
          </a:xfrm>
          <a:prstGeom prst="rect">
            <a:avLst/>
          </a:prstGeom>
        </p:spPr>
        <p:txBody>
          <a:bodyPr vert="horz" lIns="91430" tIns="45714" rIns="91430" bIns="45714" anchor="ctr"/>
          <a:lstStyle>
            <a:defPPr>
              <a:defRPr lang="en-US"/>
            </a:defPPr>
            <a:lvl1pPr algn="r" rtl="0" eaLnBrk="1" fontAlgn="base" latinLnBrk="0" hangingPunct="1">
              <a:spcBef>
                <a:spcPct val="0"/>
              </a:spcBef>
              <a:spcAft>
                <a:spcPct val="0"/>
              </a:spcAft>
              <a:defRPr kumimoji="0" sz="1400" kern="1200">
                <a:solidFill>
                  <a:schemeClr val="tx2"/>
                </a:solidFill>
                <a:latin typeface="Arial" charset="0"/>
                <a:ea typeface="ヒラギノ角ゴ Pro W3"/>
                <a:cs typeface="Arial" charset="0"/>
              </a:defRPr>
            </a:lvl1pPr>
            <a:lvl2pPr marL="457200" algn="l" rtl="0" fontAlgn="base">
              <a:spcBef>
                <a:spcPct val="0"/>
              </a:spcBef>
              <a:spcAft>
                <a:spcPct val="0"/>
              </a:spcAft>
              <a:defRPr sz="2400" kern="1200">
                <a:solidFill>
                  <a:schemeClr val="tx1"/>
                </a:solidFill>
                <a:latin typeface="Arial" charset="0"/>
                <a:ea typeface="ヒラギノ角ゴ Pro W3"/>
                <a:cs typeface="Arial" charset="0"/>
              </a:defRPr>
            </a:lvl2pPr>
            <a:lvl3pPr marL="914400" algn="l" rtl="0" fontAlgn="base">
              <a:spcBef>
                <a:spcPct val="0"/>
              </a:spcBef>
              <a:spcAft>
                <a:spcPct val="0"/>
              </a:spcAft>
              <a:defRPr sz="2400" kern="1200">
                <a:solidFill>
                  <a:schemeClr val="tx1"/>
                </a:solidFill>
                <a:latin typeface="Arial" charset="0"/>
                <a:ea typeface="ヒラギノ角ゴ Pro W3"/>
                <a:cs typeface="Arial" charset="0"/>
              </a:defRPr>
            </a:lvl3pPr>
            <a:lvl4pPr marL="1371600" algn="l" rtl="0" fontAlgn="base">
              <a:spcBef>
                <a:spcPct val="0"/>
              </a:spcBef>
              <a:spcAft>
                <a:spcPct val="0"/>
              </a:spcAft>
              <a:defRPr sz="2400" kern="1200">
                <a:solidFill>
                  <a:schemeClr val="tx1"/>
                </a:solidFill>
                <a:latin typeface="Arial" charset="0"/>
                <a:ea typeface="ヒラギノ角ゴ Pro W3"/>
                <a:cs typeface="Arial" charset="0"/>
              </a:defRPr>
            </a:lvl4pPr>
            <a:lvl5pPr marL="1828800" algn="l" rtl="0" fontAlgn="base">
              <a:spcBef>
                <a:spcPct val="0"/>
              </a:spcBef>
              <a:spcAft>
                <a:spcPct val="0"/>
              </a:spcAft>
              <a:defRPr sz="2400" kern="1200">
                <a:solidFill>
                  <a:schemeClr val="tx1"/>
                </a:solidFill>
                <a:latin typeface="Arial" charset="0"/>
                <a:ea typeface="ヒラギノ角ゴ Pro W3"/>
                <a:cs typeface="Arial" charset="0"/>
              </a:defRPr>
            </a:lvl5pPr>
            <a:lvl6pPr marL="2286000" algn="l" defTabSz="914400" rtl="0" eaLnBrk="1" latinLnBrk="0" hangingPunct="1">
              <a:defRPr sz="2400" kern="1200">
                <a:solidFill>
                  <a:schemeClr val="tx1"/>
                </a:solidFill>
                <a:latin typeface="Arial" charset="0"/>
                <a:ea typeface="ヒラギノ角ゴ Pro W3"/>
                <a:cs typeface="Arial" charset="0"/>
              </a:defRPr>
            </a:lvl6pPr>
            <a:lvl7pPr marL="2743200" algn="l" defTabSz="914400" rtl="0" eaLnBrk="1" latinLnBrk="0" hangingPunct="1">
              <a:defRPr sz="2400" kern="1200">
                <a:solidFill>
                  <a:schemeClr val="tx1"/>
                </a:solidFill>
                <a:latin typeface="Arial" charset="0"/>
                <a:ea typeface="ヒラギノ角ゴ Pro W3"/>
                <a:cs typeface="Arial" charset="0"/>
              </a:defRPr>
            </a:lvl7pPr>
            <a:lvl8pPr marL="3200400" algn="l" defTabSz="914400" rtl="0" eaLnBrk="1" latinLnBrk="0" hangingPunct="1">
              <a:defRPr sz="2400" kern="1200">
                <a:solidFill>
                  <a:schemeClr val="tx1"/>
                </a:solidFill>
                <a:latin typeface="Arial" charset="0"/>
                <a:ea typeface="ヒラギノ角ゴ Pro W3"/>
                <a:cs typeface="Arial" charset="0"/>
              </a:defRPr>
            </a:lvl8pPr>
            <a:lvl9pPr marL="3657600" algn="l" defTabSz="914400" rtl="0" eaLnBrk="1" latinLnBrk="0" hangingPunct="1">
              <a:defRPr sz="2400" kern="1200">
                <a:solidFill>
                  <a:schemeClr val="tx1"/>
                </a:solidFill>
                <a:latin typeface="Arial" charset="0"/>
                <a:ea typeface="ヒラギノ角ゴ Pro W3"/>
                <a:cs typeface="Arial" charset="0"/>
              </a:defRPr>
            </a:lvl9pPr>
          </a:lstStyle>
          <a:p>
            <a:r>
              <a:rPr lang="en-US" dirty="0" smtClean="0"/>
              <a:t>*Based on Interactive Advertising Bureau Report, a consortium of Online Ad Networks </a:t>
            </a:r>
            <a:endParaRPr lang="en-US" dirty="0"/>
          </a:p>
        </p:txBody>
      </p:sp>
    </p:spTree>
    <p:extLst>
      <p:ext uri="{BB962C8B-B14F-4D97-AF65-F5344CB8AC3E}">
        <p14:creationId xmlns:p14="http://schemas.microsoft.com/office/powerpoint/2010/main" val="20960659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 y="228600"/>
            <a:ext cx="8766049" cy="990600"/>
          </a:xfrm>
        </p:spPr>
        <p:txBody>
          <a:bodyPr/>
          <a:lstStyle/>
          <a:p>
            <a:pPr algn="ctr"/>
            <a:r>
              <a:rPr lang="en-US" dirty="0" smtClean="0"/>
              <a:t>Evaluation</a:t>
            </a:r>
            <a:endParaRPr lang="en-US" dirty="0"/>
          </a:p>
        </p:txBody>
      </p:sp>
      <p:sp>
        <p:nvSpPr>
          <p:cNvPr id="2" name="Footer Placeholder 1"/>
          <p:cNvSpPr>
            <a:spLocks noGrp="1"/>
          </p:cNvSpPr>
          <p:nvPr>
            <p:ph type="ftr" sz="quarter" idx="11"/>
          </p:nvPr>
        </p:nvSpPr>
        <p:spPr/>
        <p:txBody>
          <a:bodyPr/>
          <a:lstStyle/>
          <a:p>
            <a:endParaRPr lang="en-US" dirty="0">
              <a:solidFill>
                <a:srgbClr val="775F55"/>
              </a:solidFill>
              <a:latin typeface="Tw Cen MT"/>
            </a:endParaRPr>
          </a:p>
        </p:txBody>
      </p:sp>
      <p:sp>
        <p:nvSpPr>
          <p:cNvPr id="3" name="Slide Number Placeholder 2"/>
          <p:cNvSpPr>
            <a:spLocks noGrp="1"/>
          </p:cNvSpPr>
          <p:nvPr>
            <p:ph type="sldNum" sz="quarter" idx="12"/>
          </p:nvPr>
        </p:nvSpPr>
        <p:spPr/>
        <p:txBody>
          <a:bodyPr>
            <a:normAutofit fontScale="85000" lnSpcReduction="20000"/>
          </a:bodyPr>
          <a:lstStyle/>
          <a:p>
            <a:fld id="{2F2986E6-5950-B84B-BE72-F18D94202B28}" type="slidenum">
              <a:rPr lang="en-US" smtClean="0">
                <a:solidFill>
                  <a:srgbClr val="775F55"/>
                </a:solidFill>
                <a:latin typeface="Tw Cen MT"/>
              </a:rPr>
              <a:pPr/>
              <a:t>20</a:t>
            </a:fld>
            <a:endParaRPr lang="en-US" dirty="0">
              <a:solidFill>
                <a:srgbClr val="775F55"/>
              </a:solidFill>
              <a:latin typeface="Tw Cen MT"/>
            </a:endParaRPr>
          </a:p>
        </p:txBody>
      </p:sp>
      <p:sp>
        <p:nvSpPr>
          <p:cNvPr id="5" name="Content Placeholder 4"/>
          <p:cNvSpPr>
            <a:spLocks noGrp="1"/>
          </p:cNvSpPr>
          <p:nvPr>
            <p:ph sz="quarter" idx="1"/>
          </p:nvPr>
        </p:nvSpPr>
        <p:spPr>
          <a:xfrm>
            <a:off x="324556" y="1600200"/>
            <a:ext cx="8819443" cy="4495800"/>
          </a:xfrm>
        </p:spPr>
        <p:txBody>
          <a:bodyPr>
            <a:normAutofit fontScale="92500" lnSpcReduction="20000"/>
          </a:bodyPr>
          <a:lstStyle/>
          <a:p>
            <a:r>
              <a:rPr lang="en-US" dirty="0" smtClean="0"/>
              <a:t>Ad data from a large ad network</a:t>
            </a:r>
          </a:p>
          <a:p>
            <a:pPr lvl="1"/>
            <a:r>
              <a:rPr lang="en-US" dirty="0" smtClean="0"/>
              <a:t>Three weeks,</a:t>
            </a:r>
            <a:r>
              <a:rPr lang="en-US" dirty="0" smtClean="0">
                <a:solidFill>
                  <a:srgbClr val="0000FF"/>
                </a:solidFill>
              </a:rPr>
              <a:t> millions of clicks</a:t>
            </a:r>
          </a:p>
          <a:p>
            <a:pPr lvl="1"/>
            <a:r>
              <a:rPr lang="en-US" dirty="0" smtClean="0"/>
              <a:t>Thousands of publishers</a:t>
            </a:r>
          </a:p>
          <a:p>
            <a:pPr lvl="1"/>
            <a:endParaRPr lang="en-US" dirty="0"/>
          </a:p>
          <a:p>
            <a:r>
              <a:rPr lang="en-US" dirty="0" smtClean="0"/>
              <a:t>Ground truth</a:t>
            </a:r>
          </a:p>
          <a:p>
            <a:pPr lvl="1"/>
            <a:r>
              <a:rPr lang="en-US" dirty="0" smtClean="0"/>
              <a:t>Ad network’s own heuristic </a:t>
            </a:r>
          </a:p>
          <a:p>
            <a:pPr marL="365720" lvl="1" indent="0">
              <a:buNone/>
            </a:pPr>
            <a:endParaRPr lang="en-US" dirty="0"/>
          </a:p>
          <a:p>
            <a:r>
              <a:rPr lang="en-US" dirty="0" smtClean="0"/>
              <a:t>Evaluation Criteria</a:t>
            </a:r>
          </a:p>
          <a:p>
            <a:pPr lvl="1"/>
            <a:r>
              <a:rPr lang="en-US" dirty="0" smtClean="0"/>
              <a:t>Classifier performance (TP, FP, TN, FN)</a:t>
            </a:r>
          </a:p>
          <a:p>
            <a:pPr lvl="1"/>
            <a:r>
              <a:rPr lang="en-US" dirty="0" smtClean="0"/>
              <a:t>Compare against existing filtration rules</a:t>
            </a:r>
          </a:p>
          <a:p>
            <a:pPr lvl="1"/>
            <a:r>
              <a:rPr lang="en-US" dirty="0" smtClean="0"/>
              <a:t>Types of attack caught</a:t>
            </a:r>
            <a:endParaRPr lang="en-US" dirty="0"/>
          </a:p>
        </p:txBody>
      </p:sp>
    </p:spTree>
    <p:extLst>
      <p:ext uri="{BB962C8B-B14F-4D97-AF65-F5344CB8AC3E}">
        <p14:creationId xmlns:p14="http://schemas.microsoft.com/office/powerpoint/2010/main" val="8792533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2F2986E6-5950-B84B-BE72-F18D94202B28}" type="slidenum">
              <a:rPr lang="en-US" smtClean="0">
                <a:latin typeface="Tw Cen MT"/>
              </a:rPr>
              <a:pPr/>
              <a:t>21</a:t>
            </a:fld>
            <a:endParaRPr lang="en-US" dirty="0">
              <a:latin typeface="Tw Cen MT"/>
            </a:endParaRPr>
          </a:p>
        </p:txBody>
      </p:sp>
      <p:sp>
        <p:nvSpPr>
          <p:cNvPr id="2" name="Title 1"/>
          <p:cNvSpPr>
            <a:spLocks noGrp="1"/>
          </p:cNvSpPr>
          <p:nvPr>
            <p:ph type="title" idx="4294967295"/>
          </p:nvPr>
        </p:nvSpPr>
        <p:spPr>
          <a:xfrm>
            <a:off x="3" y="228600"/>
            <a:ext cx="9143999" cy="990600"/>
          </a:xfrm>
        </p:spPr>
        <p:txBody>
          <a:bodyPr/>
          <a:lstStyle/>
          <a:p>
            <a:pPr algn="ctr"/>
            <a:r>
              <a:rPr lang="en-US" dirty="0" smtClean="0"/>
              <a:t>Evaluation – TPR vs. FPR</a:t>
            </a:r>
            <a:endParaRPr lang="en-US" dirty="0"/>
          </a:p>
        </p:txBody>
      </p:sp>
      <p:pic>
        <p:nvPicPr>
          <p:cNvPr id="7" name="Picture 6" descr="graph-roc-newdata.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6646" y="1323060"/>
            <a:ext cx="7036201" cy="4925341"/>
          </a:xfrm>
          <a:prstGeom prst="rect">
            <a:avLst/>
          </a:prstGeom>
        </p:spPr>
      </p:pic>
      <p:sp>
        <p:nvSpPr>
          <p:cNvPr id="5" name="TextBox 4"/>
          <p:cNvSpPr txBox="1"/>
          <p:nvPr/>
        </p:nvSpPr>
        <p:spPr>
          <a:xfrm>
            <a:off x="6279446" y="6406444"/>
            <a:ext cx="2596545" cy="369332"/>
          </a:xfrm>
          <a:prstGeom prst="rect">
            <a:avLst/>
          </a:prstGeom>
          <a:noFill/>
        </p:spPr>
        <p:txBody>
          <a:bodyPr wrap="square" rtlCol="0">
            <a:spAutoFit/>
          </a:bodyPr>
          <a:lstStyle/>
          <a:p>
            <a:r>
              <a:rPr lang="en-US" dirty="0" smtClean="0"/>
              <a:t>TPR = TP/P , FPR = FP/P</a:t>
            </a:r>
            <a:endParaRPr lang="en-US" dirty="0"/>
          </a:p>
        </p:txBody>
      </p:sp>
      <p:cxnSp>
        <p:nvCxnSpPr>
          <p:cNvPr id="6" name="Straight Connector 5"/>
          <p:cNvCxnSpPr/>
          <p:nvPr/>
        </p:nvCxnSpPr>
        <p:spPr>
          <a:xfrm flipV="1">
            <a:off x="1919111" y="1566333"/>
            <a:ext cx="5588000" cy="3993446"/>
          </a:xfrm>
          <a:prstGeom prst="line">
            <a:avLst/>
          </a:prstGeom>
          <a:ln w="38100" cmpd="sng">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756241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Diverse attacks caught	</a:t>
            </a:r>
            <a:endParaRPr lang="en-US" dirty="0"/>
          </a:p>
        </p:txBody>
      </p:sp>
      <p:sp>
        <p:nvSpPr>
          <p:cNvPr id="2" name="Footer Placeholder 1"/>
          <p:cNvSpPr>
            <a:spLocks noGrp="1"/>
          </p:cNvSpPr>
          <p:nvPr>
            <p:ph type="ftr" sz="quarter" idx="11"/>
          </p:nvPr>
        </p:nvSpPr>
        <p:spPr/>
        <p:txBody>
          <a:bodyPr/>
          <a:lstStyle/>
          <a:p>
            <a:endParaRPr lang="en-US" dirty="0">
              <a:solidFill>
                <a:srgbClr val="775F55"/>
              </a:solidFill>
              <a:latin typeface="Tw Cen MT"/>
            </a:endParaRPr>
          </a:p>
        </p:txBody>
      </p:sp>
      <p:sp>
        <p:nvSpPr>
          <p:cNvPr id="3" name="Slide Number Placeholder 2"/>
          <p:cNvSpPr>
            <a:spLocks noGrp="1"/>
          </p:cNvSpPr>
          <p:nvPr>
            <p:ph type="sldNum" sz="quarter" idx="12"/>
          </p:nvPr>
        </p:nvSpPr>
        <p:spPr/>
        <p:txBody>
          <a:bodyPr>
            <a:normAutofit fontScale="85000" lnSpcReduction="20000"/>
          </a:bodyPr>
          <a:lstStyle/>
          <a:p>
            <a:fld id="{2F2986E6-5950-B84B-BE72-F18D94202B28}" type="slidenum">
              <a:rPr lang="en-US" smtClean="0">
                <a:solidFill>
                  <a:srgbClr val="775F55"/>
                </a:solidFill>
                <a:latin typeface="Tw Cen MT"/>
              </a:rPr>
              <a:pPr/>
              <a:t>22</a:t>
            </a:fld>
            <a:endParaRPr lang="en-US" dirty="0">
              <a:solidFill>
                <a:srgbClr val="775F55"/>
              </a:solidFill>
              <a:latin typeface="Tw Cen MT"/>
            </a:endParaRPr>
          </a:p>
        </p:txBody>
      </p:sp>
      <p:sp>
        <p:nvSpPr>
          <p:cNvPr id="5" name="Content Placeholder 4"/>
          <p:cNvSpPr>
            <a:spLocks noGrp="1"/>
          </p:cNvSpPr>
          <p:nvPr>
            <p:ph sz="quarter" idx="1"/>
          </p:nvPr>
        </p:nvSpPr>
        <p:spPr/>
        <p:txBody>
          <a:bodyPr>
            <a:normAutofit fontScale="77500" lnSpcReduction="20000"/>
          </a:bodyPr>
          <a:lstStyle/>
          <a:p>
            <a:r>
              <a:rPr lang="en-US" dirty="0" smtClean="0"/>
              <a:t>Bot driven click-fraud</a:t>
            </a:r>
          </a:p>
          <a:p>
            <a:pPr lvl="1"/>
            <a:r>
              <a:rPr lang="en-US" dirty="0" smtClean="0"/>
              <a:t>Two different botnets, ZeroAccess and TDL4</a:t>
            </a:r>
          </a:p>
          <a:p>
            <a:pPr marL="365720" lvl="1" indent="0">
              <a:buNone/>
            </a:pPr>
            <a:endParaRPr lang="en-US" dirty="0" smtClean="0"/>
          </a:p>
          <a:p>
            <a:r>
              <a:rPr lang="en-US" dirty="0" smtClean="0"/>
              <a:t>Conversion fraud enhanced click-fraud</a:t>
            </a:r>
          </a:p>
          <a:p>
            <a:endParaRPr lang="en-US" dirty="0" smtClean="0"/>
          </a:p>
          <a:p>
            <a:r>
              <a:rPr lang="en-US" dirty="0" smtClean="0"/>
              <a:t>Search Hijacking</a:t>
            </a:r>
          </a:p>
          <a:p>
            <a:pPr lvl="1"/>
            <a:r>
              <a:rPr lang="en-US" dirty="0" smtClean="0"/>
              <a:t>Toolbar based</a:t>
            </a:r>
          </a:p>
          <a:p>
            <a:pPr lvl="1"/>
            <a:r>
              <a:rPr lang="en-US" dirty="0" smtClean="0"/>
              <a:t>Browser based</a:t>
            </a:r>
          </a:p>
          <a:p>
            <a:pPr lvl="1"/>
            <a:r>
              <a:rPr lang="en-US" dirty="0" smtClean="0"/>
              <a:t>DNS based </a:t>
            </a:r>
          </a:p>
          <a:p>
            <a:pPr marL="365720" lvl="1" indent="0">
              <a:buNone/>
            </a:pPr>
            <a:endParaRPr lang="en-US" dirty="0" smtClean="0"/>
          </a:p>
          <a:p>
            <a:r>
              <a:rPr lang="en-US" dirty="0" smtClean="0"/>
              <a:t>Ad injectors</a:t>
            </a:r>
          </a:p>
          <a:p>
            <a:endParaRPr lang="en-US" dirty="0" smtClean="0"/>
          </a:p>
          <a:p>
            <a:r>
              <a:rPr lang="en-US" dirty="0" smtClean="0"/>
              <a:t>Parked domains, Arbitrage and others..</a:t>
            </a:r>
          </a:p>
        </p:txBody>
      </p:sp>
    </p:spTree>
    <p:extLst>
      <p:ext uri="{BB962C8B-B14F-4D97-AF65-F5344CB8AC3E}">
        <p14:creationId xmlns:p14="http://schemas.microsoft.com/office/powerpoint/2010/main" val="6611200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Footer Placeholder 2"/>
          <p:cNvSpPr>
            <a:spLocks noGrp="1"/>
          </p:cNvSpPr>
          <p:nvPr>
            <p:ph type="ftr" sz="quarter" idx="11"/>
          </p:nvPr>
        </p:nvSpPr>
        <p:spPr/>
        <p:txBody>
          <a:bodyPr/>
          <a:lstStyle/>
          <a:p>
            <a:endParaRPr lang="en-US" dirty="0">
              <a:solidFill>
                <a:srgbClr val="775F55"/>
              </a:solidFill>
              <a:latin typeface="Tw Cen MT"/>
            </a:endParaRPr>
          </a:p>
        </p:txBody>
      </p:sp>
      <p:sp>
        <p:nvSpPr>
          <p:cNvPr id="4" name="Slide Number Placeholder 3"/>
          <p:cNvSpPr>
            <a:spLocks noGrp="1"/>
          </p:cNvSpPr>
          <p:nvPr>
            <p:ph type="sldNum" sz="quarter" idx="12"/>
          </p:nvPr>
        </p:nvSpPr>
        <p:spPr/>
        <p:txBody>
          <a:bodyPr>
            <a:normAutofit fontScale="85000" lnSpcReduction="20000"/>
          </a:bodyPr>
          <a:lstStyle/>
          <a:p>
            <a:fld id="{2F2986E6-5950-B84B-BE72-F18D94202B28}" type="slidenum">
              <a:rPr lang="en-US" smtClean="0">
                <a:latin typeface="Tw Cen MT"/>
              </a:rPr>
              <a:pPr/>
              <a:t>23</a:t>
            </a:fld>
            <a:endParaRPr lang="en-US" dirty="0">
              <a:latin typeface="Tw Cen MT"/>
            </a:endParaRPr>
          </a:p>
        </p:txBody>
      </p:sp>
      <p:sp>
        <p:nvSpPr>
          <p:cNvPr id="5" name="Content Placeholder 4"/>
          <p:cNvSpPr>
            <a:spLocks noGrp="1"/>
          </p:cNvSpPr>
          <p:nvPr>
            <p:ph sz="quarter" idx="1"/>
          </p:nvPr>
        </p:nvSpPr>
        <p:spPr/>
        <p:txBody>
          <a:bodyPr>
            <a:normAutofit fontScale="92500" lnSpcReduction="20000"/>
          </a:bodyPr>
          <a:lstStyle/>
          <a:p>
            <a:r>
              <a:rPr lang="en-US" dirty="0" smtClean="0"/>
              <a:t>ViceROI: algorithm to </a:t>
            </a:r>
            <a:r>
              <a:rPr lang="en-US" dirty="0" smtClean="0">
                <a:solidFill>
                  <a:srgbClr val="0000FF"/>
                </a:solidFill>
              </a:rPr>
              <a:t>catch click-fraud</a:t>
            </a:r>
          </a:p>
          <a:p>
            <a:pPr lvl="1"/>
            <a:r>
              <a:rPr lang="en-US" dirty="0" smtClean="0"/>
              <a:t>No tuning knobs</a:t>
            </a:r>
          </a:p>
          <a:p>
            <a:pPr lvl="1"/>
            <a:r>
              <a:rPr lang="en-US" dirty="0" smtClean="0"/>
              <a:t>Based on click-spammers’ high profit motive</a:t>
            </a:r>
          </a:p>
          <a:p>
            <a:pPr lvl="1"/>
            <a:r>
              <a:rPr lang="en-US" dirty="0" smtClean="0"/>
              <a:t>To beat ViceROI, </a:t>
            </a:r>
            <a:r>
              <a:rPr lang="en-US" dirty="0" smtClean="0">
                <a:solidFill>
                  <a:srgbClr val="0000FF"/>
                </a:solidFill>
              </a:rPr>
              <a:t>spammer must reduce profit</a:t>
            </a:r>
          </a:p>
          <a:p>
            <a:pPr marL="365720" lvl="1" indent="0">
              <a:buNone/>
            </a:pPr>
            <a:endParaRPr lang="en-US" dirty="0" smtClean="0"/>
          </a:p>
          <a:p>
            <a:r>
              <a:rPr lang="en-US" smtClean="0"/>
              <a:t>Good </a:t>
            </a:r>
            <a:r>
              <a:rPr lang="en-US" smtClean="0"/>
              <a:t>classifier </a:t>
            </a:r>
            <a:r>
              <a:rPr lang="en-US" dirty="0" smtClean="0"/>
              <a:t>performance</a:t>
            </a:r>
          </a:p>
          <a:p>
            <a:pPr marL="0" indent="0">
              <a:buNone/>
            </a:pPr>
            <a:endParaRPr lang="en-US" dirty="0" smtClean="0"/>
          </a:p>
          <a:p>
            <a:r>
              <a:rPr lang="en-US" dirty="0" smtClean="0"/>
              <a:t>Catches a </a:t>
            </a:r>
            <a:r>
              <a:rPr lang="en-US" dirty="0" smtClean="0">
                <a:solidFill>
                  <a:srgbClr val="0000FF"/>
                </a:solidFill>
              </a:rPr>
              <a:t>wide variety of attacks</a:t>
            </a:r>
          </a:p>
          <a:p>
            <a:pPr lvl="1"/>
            <a:r>
              <a:rPr lang="en-US" dirty="0" smtClean="0"/>
              <a:t>Malware-driven, conversion fraud, ad injectors and others..</a:t>
            </a:r>
          </a:p>
          <a:p>
            <a:endParaRPr lang="en-US" dirty="0" smtClean="0"/>
          </a:p>
          <a:p>
            <a:r>
              <a:rPr lang="en-US" dirty="0"/>
              <a:t>P</a:t>
            </a:r>
            <a:r>
              <a:rPr lang="en-US" dirty="0" smtClean="0"/>
              <a:t>iloted at a major ad network</a:t>
            </a:r>
          </a:p>
        </p:txBody>
      </p:sp>
    </p:spTree>
    <p:extLst>
      <p:ext uri="{BB962C8B-B14F-4D97-AF65-F5344CB8AC3E}">
        <p14:creationId xmlns:p14="http://schemas.microsoft.com/office/powerpoint/2010/main" val="383648547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endParaRPr lang="en-US" dirty="0"/>
          </a:p>
        </p:txBody>
      </p:sp>
      <p:sp>
        <p:nvSpPr>
          <p:cNvPr id="6" name="Title 5"/>
          <p:cNvSpPr>
            <a:spLocks noGrp="1"/>
          </p:cNvSpPr>
          <p:nvPr>
            <p:ph type="title"/>
          </p:nvPr>
        </p:nvSpPr>
        <p:spPr/>
        <p:txBody>
          <a:bodyPr/>
          <a:lstStyle/>
          <a:p>
            <a:r>
              <a:rPr lang="en-US" dirty="0" smtClean="0"/>
              <a:t>Thanks!</a:t>
            </a:r>
            <a:endParaRPr lang="en-US" dirty="0"/>
          </a:p>
        </p:txBody>
      </p:sp>
      <p:sp>
        <p:nvSpPr>
          <p:cNvPr id="4" name="Slide Number Placeholder 3"/>
          <p:cNvSpPr>
            <a:spLocks noGrp="1"/>
          </p:cNvSpPr>
          <p:nvPr>
            <p:ph type="sldNum" sz="quarter" idx="11"/>
          </p:nvPr>
        </p:nvSpPr>
        <p:spPr/>
        <p:txBody>
          <a:bodyPr>
            <a:normAutofit/>
          </a:bodyPr>
          <a:lstStyle/>
          <a:p>
            <a:fld id="{2F2986E6-5950-B84B-BE72-F18D94202B28}" type="slidenum">
              <a:rPr lang="en-US" smtClean="0">
                <a:latin typeface="Tw Cen MT"/>
              </a:rPr>
              <a:pPr/>
              <a:t>24</a:t>
            </a:fld>
            <a:endParaRPr lang="en-US" dirty="0">
              <a:latin typeface="Tw Cen MT"/>
            </a:endParaRPr>
          </a:p>
        </p:txBody>
      </p:sp>
      <p:sp>
        <p:nvSpPr>
          <p:cNvPr id="3" name="Footer Placeholder 2"/>
          <p:cNvSpPr>
            <a:spLocks noGrp="1"/>
          </p:cNvSpPr>
          <p:nvPr>
            <p:ph type="ftr" sz="quarter" idx="12"/>
          </p:nvPr>
        </p:nvSpPr>
        <p:spPr/>
        <p:txBody>
          <a:bodyPr/>
          <a:lstStyle/>
          <a:p>
            <a:endParaRPr lang="en-US" dirty="0">
              <a:solidFill>
                <a:srgbClr val="775F55"/>
              </a:solidFill>
              <a:latin typeface="Tw Cen MT"/>
            </a:endParaRPr>
          </a:p>
        </p:txBody>
      </p:sp>
    </p:spTree>
    <p:extLst>
      <p:ext uri="{BB962C8B-B14F-4D97-AF65-F5344CB8AC3E}">
        <p14:creationId xmlns:p14="http://schemas.microsoft.com/office/powerpoint/2010/main" val="73602374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t>Comparison against existing rules	</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2F2986E6-5950-B84B-BE72-F18D94202B28}" type="slidenum">
              <a:rPr lang="en-US" smtClean="0">
                <a:latin typeface="Tw Cen MT"/>
              </a:rPr>
              <a:pPr/>
              <a:t>25</a:t>
            </a:fld>
            <a:endParaRPr lang="en-US" dirty="0">
              <a:latin typeface="Tw Cen MT"/>
            </a:endParaRPr>
          </a:p>
        </p:txBody>
      </p:sp>
      <p:pic>
        <p:nvPicPr>
          <p:cNvPr id="12" name="Content Placeholder 11" descr="graph-qqp-newdata.eps"/>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13474" r="-13474"/>
          <a:stretch/>
        </p:blipFill>
        <p:spPr>
          <a:xfrm>
            <a:off x="0" y="1822450"/>
            <a:ext cx="8153400" cy="4495800"/>
          </a:xfrm>
          <a:prstGeom prst="rect">
            <a:avLst/>
          </a:prstGeom>
        </p:spPr>
      </p:pic>
    </p:spTree>
    <p:extLst>
      <p:ext uri="{BB962C8B-B14F-4D97-AF65-F5344CB8AC3E}">
        <p14:creationId xmlns:p14="http://schemas.microsoft.com/office/powerpoint/2010/main" val="151984144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Precision-Recall Curve</a:t>
            </a:r>
            <a:endParaRPr lang="en-US" dirty="0"/>
          </a:p>
        </p:txBody>
      </p:sp>
      <p:sp>
        <p:nvSpPr>
          <p:cNvPr id="3" name="Footer Placeholder 2"/>
          <p:cNvSpPr>
            <a:spLocks noGrp="1"/>
          </p:cNvSpPr>
          <p:nvPr>
            <p:ph type="ftr" sz="quarter" idx="11"/>
          </p:nvPr>
        </p:nvSpPr>
        <p:spPr/>
        <p:txBody>
          <a:bodyPr/>
          <a:lstStyle/>
          <a:p>
            <a:endParaRPr lang="en-US" dirty="0">
              <a:solidFill>
                <a:srgbClr val="775F55"/>
              </a:solidFill>
              <a:latin typeface="Tw Cen MT"/>
            </a:endParaRPr>
          </a:p>
        </p:txBody>
      </p:sp>
      <p:sp>
        <p:nvSpPr>
          <p:cNvPr id="4" name="Slide Number Placeholder 3"/>
          <p:cNvSpPr>
            <a:spLocks noGrp="1"/>
          </p:cNvSpPr>
          <p:nvPr>
            <p:ph type="sldNum" sz="quarter" idx="12"/>
          </p:nvPr>
        </p:nvSpPr>
        <p:spPr/>
        <p:txBody>
          <a:bodyPr>
            <a:normAutofit fontScale="85000" lnSpcReduction="20000"/>
          </a:bodyPr>
          <a:lstStyle/>
          <a:p>
            <a:fld id="{2F2986E6-5950-B84B-BE72-F18D94202B28}" type="slidenum">
              <a:rPr lang="en-US" smtClean="0">
                <a:latin typeface="Tw Cen MT"/>
              </a:rPr>
              <a:pPr/>
              <a:t>26</a:t>
            </a:fld>
            <a:endParaRPr lang="en-US" dirty="0">
              <a:latin typeface="Tw Cen MT"/>
            </a:endParaRPr>
          </a:p>
        </p:txBody>
      </p:sp>
      <p:pic>
        <p:nvPicPr>
          <p:cNvPr id="6" name="Content Placeholder 5" descr="graph-prc-newdata.eps"/>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13474" r="-13474"/>
          <a:stretch/>
        </p:blipFill>
        <p:spPr>
          <a:xfrm>
            <a:off x="358649" y="1752409"/>
            <a:ext cx="8153400" cy="4495800"/>
          </a:xfrm>
        </p:spPr>
      </p:pic>
    </p:spTree>
    <p:extLst>
      <p:ext uri="{BB962C8B-B14F-4D97-AF65-F5344CB8AC3E}">
        <p14:creationId xmlns:p14="http://schemas.microsoft.com/office/powerpoint/2010/main" val="2598837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low intensity bot traffic</a:t>
            </a:r>
            <a:endParaRPr lang="en-US" dirty="0"/>
          </a:p>
        </p:txBody>
      </p:sp>
      <p:cxnSp>
        <p:nvCxnSpPr>
          <p:cNvPr id="5" name="Straight Arrow Connector 4"/>
          <p:cNvCxnSpPr/>
          <p:nvPr/>
        </p:nvCxnSpPr>
        <p:spPr>
          <a:xfrm>
            <a:off x="533400" y="6096000"/>
            <a:ext cx="7772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33400" y="2209800"/>
            <a:ext cx="0" cy="388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743200" y="6248400"/>
            <a:ext cx="2431115" cy="369332"/>
          </a:xfrm>
          <a:prstGeom prst="rect">
            <a:avLst/>
          </a:prstGeom>
          <a:noFill/>
        </p:spPr>
        <p:txBody>
          <a:bodyPr wrap="none" rtlCol="0">
            <a:spAutoFit/>
          </a:bodyPr>
          <a:lstStyle/>
          <a:p>
            <a:r>
              <a:rPr lang="en-US" dirty="0" smtClean="0"/>
              <a:t>Number of Days Clicked</a:t>
            </a:r>
            <a:endParaRPr lang="en-US" dirty="0"/>
          </a:p>
        </p:txBody>
      </p:sp>
      <p:sp>
        <p:nvSpPr>
          <p:cNvPr id="11" name="TextBox 10"/>
          <p:cNvSpPr txBox="1"/>
          <p:nvPr/>
        </p:nvSpPr>
        <p:spPr>
          <a:xfrm rot="16200000">
            <a:off x="-289580" y="4036722"/>
            <a:ext cx="951665" cy="369332"/>
          </a:xfrm>
          <a:prstGeom prst="rect">
            <a:avLst/>
          </a:prstGeom>
          <a:noFill/>
        </p:spPr>
        <p:txBody>
          <a:bodyPr wrap="none" rtlCol="0">
            <a:spAutoFit/>
          </a:bodyPr>
          <a:lstStyle/>
          <a:p>
            <a:r>
              <a:rPr lang="en-US" dirty="0" smtClean="0"/>
              <a:t> # Users</a:t>
            </a:r>
            <a:endParaRPr lang="en-US" dirty="0"/>
          </a:p>
        </p:txBody>
      </p:sp>
      <p:sp>
        <p:nvSpPr>
          <p:cNvPr id="17" name="Freeform 16"/>
          <p:cNvSpPr/>
          <p:nvPr/>
        </p:nvSpPr>
        <p:spPr>
          <a:xfrm>
            <a:off x="706582" y="2327564"/>
            <a:ext cx="6608618" cy="3792681"/>
          </a:xfrm>
          <a:custGeom>
            <a:avLst/>
            <a:gdLst>
              <a:gd name="connsiteX0" fmla="*/ 0 w 6608618"/>
              <a:gd name="connsiteY0" fmla="*/ 0 h 3792681"/>
              <a:gd name="connsiteX1" fmla="*/ 467591 w 6608618"/>
              <a:gd name="connsiteY1" fmla="*/ 2462645 h 3792681"/>
              <a:gd name="connsiteX2" fmla="*/ 1922318 w 6608618"/>
              <a:gd name="connsiteY2" fmla="*/ 3532909 h 3792681"/>
              <a:gd name="connsiteX3" fmla="*/ 6182591 w 6608618"/>
              <a:gd name="connsiteY3" fmla="*/ 3761509 h 3792681"/>
              <a:gd name="connsiteX4" fmla="*/ 6483927 w 6608618"/>
              <a:gd name="connsiteY4" fmla="*/ 3771900 h 3792681"/>
              <a:gd name="connsiteX5" fmla="*/ 6608618 w 6608618"/>
              <a:gd name="connsiteY5" fmla="*/ 3792681 h 379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8618" h="3792681">
                <a:moveTo>
                  <a:pt x="0" y="0"/>
                </a:moveTo>
                <a:cubicBezTo>
                  <a:pt x="73602" y="936913"/>
                  <a:pt x="147205" y="1873827"/>
                  <a:pt x="467591" y="2462645"/>
                </a:cubicBezTo>
                <a:cubicBezTo>
                  <a:pt x="787977" y="3051463"/>
                  <a:pt x="969818" y="3316432"/>
                  <a:pt x="1922318" y="3532909"/>
                </a:cubicBezTo>
                <a:cubicBezTo>
                  <a:pt x="2874818" y="3749386"/>
                  <a:pt x="5422323" y="3721677"/>
                  <a:pt x="6182591" y="3761509"/>
                </a:cubicBezTo>
                <a:cubicBezTo>
                  <a:pt x="6942859" y="3801341"/>
                  <a:pt x="6412923" y="3766705"/>
                  <a:pt x="6483927" y="3771900"/>
                </a:cubicBezTo>
                <a:cubicBezTo>
                  <a:pt x="6554932" y="3777095"/>
                  <a:pt x="6581775" y="3784888"/>
                  <a:pt x="6608618" y="379268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6248400" y="1828800"/>
            <a:ext cx="609600" cy="0"/>
          </a:xfrm>
          <a:prstGeom prst="line">
            <a:avLst/>
          </a:prstGeom>
        </p:spPr>
        <p:style>
          <a:lnRef idx="2">
            <a:schemeClr val="accent1"/>
          </a:lnRef>
          <a:fillRef idx="0">
            <a:schemeClr val="accent1"/>
          </a:fillRef>
          <a:effectRef idx="1">
            <a:schemeClr val="accent1"/>
          </a:effectRef>
          <a:fontRef idx="minor">
            <a:schemeClr val="tx1"/>
          </a:fontRef>
        </p:style>
      </p:cxnSp>
      <p:sp>
        <p:nvSpPr>
          <p:cNvPr id="23" name="Freeform 22"/>
          <p:cNvSpPr/>
          <p:nvPr/>
        </p:nvSpPr>
        <p:spPr>
          <a:xfrm>
            <a:off x="706582" y="3241964"/>
            <a:ext cx="7351340" cy="1992517"/>
          </a:xfrm>
          <a:custGeom>
            <a:avLst/>
            <a:gdLst>
              <a:gd name="connsiteX0" fmla="*/ 0 w 7351340"/>
              <a:gd name="connsiteY0" fmla="*/ 0 h 1992517"/>
              <a:gd name="connsiteX1" fmla="*/ 415637 w 7351340"/>
              <a:gd name="connsiteY1" fmla="*/ 1787236 h 1992517"/>
              <a:gd name="connsiteX2" fmla="*/ 2473037 w 7351340"/>
              <a:gd name="connsiteY2" fmla="*/ 1974272 h 1992517"/>
              <a:gd name="connsiteX3" fmla="*/ 6639791 w 7351340"/>
              <a:gd name="connsiteY3" fmla="*/ 1974272 h 1992517"/>
              <a:gd name="connsiteX4" fmla="*/ 7315200 w 7351340"/>
              <a:gd name="connsiteY4" fmla="*/ 1963881 h 1992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1340" h="1992517">
                <a:moveTo>
                  <a:pt x="0" y="0"/>
                </a:moveTo>
                <a:cubicBezTo>
                  <a:pt x="1732" y="729095"/>
                  <a:pt x="3464" y="1458191"/>
                  <a:pt x="415637" y="1787236"/>
                </a:cubicBezTo>
                <a:cubicBezTo>
                  <a:pt x="827810" y="2116281"/>
                  <a:pt x="1435678" y="1943099"/>
                  <a:pt x="2473037" y="1974272"/>
                </a:cubicBezTo>
                <a:cubicBezTo>
                  <a:pt x="3510396" y="2005445"/>
                  <a:pt x="5832764" y="1976004"/>
                  <a:pt x="6639791" y="1974272"/>
                </a:cubicBezTo>
                <a:cubicBezTo>
                  <a:pt x="7446818" y="1972540"/>
                  <a:pt x="7381009" y="1968210"/>
                  <a:pt x="7315200" y="1963881"/>
                </a:cubicBezTo>
              </a:path>
            </a:pathLst>
          </a:cu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24" name="TextBox 23"/>
          <p:cNvSpPr txBox="1"/>
          <p:nvPr/>
        </p:nvSpPr>
        <p:spPr>
          <a:xfrm>
            <a:off x="6934200" y="1644134"/>
            <a:ext cx="1493580" cy="369332"/>
          </a:xfrm>
          <a:prstGeom prst="rect">
            <a:avLst/>
          </a:prstGeom>
          <a:noFill/>
        </p:spPr>
        <p:txBody>
          <a:bodyPr wrap="none" rtlCol="0">
            <a:spAutoFit/>
          </a:bodyPr>
          <a:lstStyle/>
          <a:p>
            <a:r>
              <a:rPr lang="en-US" dirty="0" smtClean="0"/>
              <a:t>Search engine</a:t>
            </a:r>
            <a:endParaRPr lang="en-US" dirty="0"/>
          </a:p>
        </p:txBody>
      </p:sp>
      <p:cxnSp>
        <p:nvCxnSpPr>
          <p:cNvPr id="26" name="Straight Connector 25"/>
          <p:cNvCxnSpPr/>
          <p:nvPr/>
        </p:nvCxnSpPr>
        <p:spPr>
          <a:xfrm>
            <a:off x="6248400" y="2065605"/>
            <a:ext cx="609600" cy="0"/>
          </a:xfrm>
          <a:prstGeom prst="line">
            <a:avLst/>
          </a:prstGeom>
        </p:spPr>
        <p:style>
          <a:lnRef idx="2">
            <a:schemeClr val="accent3"/>
          </a:lnRef>
          <a:fillRef idx="0">
            <a:schemeClr val="accent3"/>
          </a:fillRef>
          <a:effectRef idx="1">
            <a:schemeClr val="accent3"/>
          </a:effectRef>
          <a:fontRef idx="minor">
            <a:schemeClr val="tx1"/>
          </a:fontRef>
        </p:style>
      </p:cxnSp>
      <p:sp>
        <p:nvSpPr>
          <p:cNvPr id="27" name="TextBox 26"/>
          <p:cNvSpPr txBox="1"/>
          <p:nvPr/>
        </p:nvSpPr>
        <p:spPr>
          <a:xfrm>
            <a:off x="6858000" y="1880939"/>
            <a:ext cx="1531188" cy="369332"/>
          </a:xfrm>
          <a:prstGeom prst="rect">
            <a:avLst/>
          </a:prstGeom>
          <a:noFill/>
        </p:spPr>
        <p:txBody>
          <a:bodyPr wrap="none" rtlCol="0">
            <a:spAutoFit/>
          </a:bodyPr>
          <a:lstStyle/>
          <a:p>
            <a:r>
              <a:rPr lang="en-US" dirty="0" smtClean="0"/>
              <a:t>Click-spammer</a:t>
            </a:r>
            <a:endParaRPr lang="en-US" dirty="0"/>
          </a:p>
        </p:txBody>
      </p:sp>
      <p:cxnSp>
        <p:nvCxnSpPr>
          <p:cNvPr id="29" name="Straight Arrow Connector 28"/>
          <p:cNvCxnSpPr/>
          <p:nvPr/>
        </p:nvCxnSpPr>
        <p:spPr>
          <a:xfrm rot="10800000" flipV="1">
            <a:off x="4191000" y="4152900"/>
            <a:ext cx="1627909" cy="10130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5948680" y="3968234"/>
            <a:ext cx="1818639" cy="369332"/>
          </a:xfrm>
          <a:prstGeom prst="rect">
            <a:avLst/>
          </a:prstGeom>
          <a:noFill/>
        </p:spPr>
        <p:txBody>
          <a:bodyPr wrap="none" rtlCol="0">
            <a:spAutoFit/>
          </a:bodyPr>
          <a:lstStyle/>
          <a:p>
            <a:r>
              <a:rPr lang="en-US" dirty="0" smtClean="0"/>
              <a:t>Steady Bot traffic</a:t>
            </a:r>
            <a:endParaRPr lang="en-US" dirty="0"/>
          </a:p>
        </p:txBody>
      </p:sp>
    </p:spTree>
    <p:extLst>
      <p:ext uri="{BB962C8B-B14F-4D97-AF65-F5344CB8AC3E}">
        <p14:creationId xmlns:p14="http://schemas.microsoft.com/office/powerpoint/2010/main" val="281103261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1402321" y="815354"/>
            <a:ext cx="1603416" cy="5048932"/>
          </a:xfrm>
          <a:prstGeom prst="rect">
            <a:avLst/>
          </a:prstGeom>
          <a:solidFill>
            <a:srgbClr val="FF0000">
              <a:alpha val="20000"/>
            </a:srgbClr>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4" name="Picture 3" descr="graph-prc-newdata.eps"/>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5706" y="517436"/>
            <a:ext cx="8854887" cy="6198421"/>
          </a:xfrm>
          <a:prstGeom prst="rect">
            <a:avLst/>
          </a:prstGeom>
        </p:spPr>
      </p:pic>
      <p:sp>
        <p:nvSpPr>
          <p:cNvPr id="5" name="Rectangle 4"/>
          <p:cNvSpPr/>
          <p:nvPr/>
        </p:nvSpPr>
        <p:spPr>
          <a:xfrm>
            <a:off x="3005735" y="909434"/>
            <a:ext cx="1332601" cy="47039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2" name="TextBox 11"/>
          <p:cNvSpPr txBox="1"/>
          <p:nvPr/>
        </p:nvSpPr>
        <p:spPr>
          <a:xfrm>
            <a:off x="2562503" y="1864707"/>
            <a:ext cx="627996" cy="400110"/>
          </a:xfrm>
          <a:prstGeom prst="rect">
            <a:avLst/>
          </a:prstGeom>
          <a:noFill/>
        </p:spPr>
        <p:txBody>
          <a:bodyPr wrap="none" rtlCol="0">
            <a:spAutoFit/>
          </a:bodyPr>
          <a:lstStyle/>
          <a:p>
            <a:r>
              <a:rPr lang="en-US" sz="2000" dirty="0" smtClean="0">
                <a:solidFill>
                  <a:prstClr val="black"/>
                </a:solidFill>
                <a:latin typeface="Calibri"/>
              </a:rPr>
              <a:t>50%</a:t>
            </a:r>
            <a:endParaRPr lang="en-US" sz="2000" dirty="0">
              <a:solidFill>
                <a:prstClr val="black"/>
              </a:solidFill>
              <a:latin typeface="Calibri"/>
            </a:endParaRPr>
          </a:p>
        </p:txBody>
      </p:sp>
      <p:cxnSp>
        <p:nvCxnSpPr>
          <p:cNvPr id="15" name="Straight Arrow Connector 14"/>
          <p:cNvCxnSpPr/>
          <p:nvPr/>
        </p:nvCxnSpPr>
        <p:spPr>
          <a:xfrm flipH="1">
            <a:off x="3005735" y="1375433"/>
            <a:ext cx="929360" cy="0"/>
          </a:xfrm>
          <a:prstGeom prst="straightConnector1">
            <a:avLst/>
          </a:prstGeom>
          <a:ln w="5715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903739" y="1104506"/>
            <a:ext cx="4279587" cy="400110"/>
          </a:xfrm>
          <a:prstGeom prst="rect">
            <a:avLst/>
          </a:prstGeom>
          <a:noFill/>
        </p:spPr>
        <p:txBody>
          <a:bodyPr wrap="none" rtlCol="0">
            <a:spAutoFit/>
          </a:bodyPr>
          <a:lstStyle/>
          <a:p>
            <a:r>
              <a:rPr lang="en-US" sz="2000" dirty="0" smtClean="0">
                <a:solidFill>
                  <a:prstClr val="black"/>
                </a:solidFill>
                <a:latin typeface="Calibri"/>
              </a:rPr>
              <a:t>Current threshold </a:t>
            </a:r>
            <a:r>
              <a:rPr lang="en-US" dirty="0" smtClean="0">
                <a:solidFill>
                  <a:prstClr val="black"/>
                </a:solidFill>
                <a:latin typeface="Calibri"/>
              </a:rPr>
              <a:t>(auto-tuned from data)</a:t>
            </a:r>
            <a:endParaRPr lang="en-US" dirty="0">
              <a:solidFill>
                <a:prstClr val="black"/>
              </a:solidFill>
              <a:latin typeface="Calibri"/>
            </a:endParaRPr>
          </a:p>
        </p:txBody>
      </p:sp>
      <p:cxnSp>
        <p:nvCxnSpPr>
          <p:cNvPr id="29" name="Elbow Connector 28"/>
          <p:cNvCxnSpPr/>
          <p:nvPr/>
        </p:nvCxnSpPr>
        <p:spPr>
          <a:xfrm rot="16200000" flipV="1">
            <a:off x="1827221" y="1745926"/>
            <a:ext cx="1250609" cy="219958"/>
          </a:xfrm>
          <a:prstGeom prst="bentConnector3">
            <a:avLst>
              <a:gd name="adj1" fmla="val -1405"/>
            </a:avLst>
          </a:prstGeom>
          <a:ln w="5715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2546421" y="2261801"/>
            <a:ext cx="627996" cy="400110"/>
          </a:xfrm>
          <a:prstGeom prst="rect">
            <a:avLst/>
          </a:prstGeom>
          <a:noFill/>
        </p:spPr>
        <p:txBody>
          <a:bodyPr wrap="none" rtlCol="0">
            <a:spAutoFit/>
          </a:bodyPr>
          <a:lstStyle/>
          <a:p>
            <a:r>
              <a:rPr lang="en-US" sz="2000" dirty="0" smtClean="0">
                <a:solidFill>
                  <a:prstClr val="black"/>
                </a:solidFill>
                <a:latin typeface="Calibri"/>
              </a:rPr>
              <a:t>40%</a:t>
            </a:r>
            <a:endParaRPr lang="en-US" sz="2000" dirty="0">
              <a:solidFill>
                <a:prstClr val="black"/>
              </a:solidFill>
              <a:latin typeface="Calibri"/>
            </a:endParaRPr>
          </a:p>
        </p:txBody>
      </p:sp>
      <p:sp>
        <p:nvSpPr>
          <p:cNvPr id="43" name="Rectangle 42"/>
          <p:cNvSpPr/>
          <p:nvPr/>
        </p:nvSpPr>
        <p:spPr>
          <a:xfrm>
            <a:off x="4338336" y="297919"/>
            <a:ext cx="972016" cy="313597"/>
          </a:xfrm>
          <a:prstGeom prst="rect">
            <a:avLst/>
          </a:prstGeom>
          <a:solidFill>
            <a:srgbClr val="FF0000">
              <a:alpha val="20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4" name="TextBox 43"/>
          <p:cNvSpPr txBox="1"/>
          <p:nvPr/>
        </p:nvSpPr>
        <p:spPr>
          <a:xfrm>
            <a:off x="5565573" y="228250"/>
            <a:ext cx="2909270" cy="461665"/>
          </a:xfrm>
          <a:prstGeom prst="rect">
            <a:avLst/>
          </a:prstGeom>
          <a:noFill/>
        </p:spPr>
        <p:txBody>
          <a:bodyPr wrap="none" rtlCol="0">
            <a:spAutoFit/>
          </a:bodyPr>
          <a:lstStyle/>
          <a:p>
            <a:r>
              <a:rPr lang="en-US" sz="2400" dirty="0" smtClean="0">
                <a:solidFill>
                  <a:prstClr val="black"/>
                </a:solidFill>
                <a:latin typeface="Calibri"/>
              </a:rPr>
              <a:t>Marked as Click-spam</a:t>
            </a:r>
            <a:endParaRPr lang="en-US" sz="2400" dirty="0">
              <a:solidFill>
                <a:prstClr val="black"/>
              </a:solidFill>
              <a:latin typeface="Calibri"/>
            </a:endParaRPr>
          </a:p>
        </p:txBody>
      </p:sp>
      <p:cxnSp>
        <p:nvCxnSpPr>
          <p:cNvPr id="13" name="Straight Arrow Connector 12"/>
          <p:cNvCxnSpPr/>
          <p:nvPr/>
        </p:nvCxnSpPr>
        <p:spPr>
          <a:xfrm flipV="1">
            <a:off x="2749590" y="1324272"/>
            <a:ext cx="1" cy="533116"/>
          </a:xfrm>
          <a:prstGeom prst="straightConnector1">
            <a:avLst/>
          </a:prstGeom>
          <a:ln w="5715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7605933" y="3672266"/>
            <a:ext cx="1" cy="533116"/>
          </a:xfrm>
          <a:prstGeom prst="straightConnector1">
            <a:avLst/>
          </a:prstGeom>
          <a:ln w="5715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7226939" y="4262500"/>
            <a:ext cx="757990" cy="400110"/>
          </a:xfrm>
          <a:prstGeom prst="rect">
            <a:avLst/>
          </a:prstGeom>
          <a:noFill/>
        </p:spPr>
        <p:txBody>
          <a:bodyPr wrap="none" rtlCol="0">
            <a:spAutoFit/>
          </a:bodyPr>
          <a:lstStyle/>
          <a:p>
            <a:r>
              <a:rPr lang="en-US" sz="2000" dirty="0" smtClean="0">
                <a:solidFill>
                  <a:prstClr val="black"/>
                </a:solidFill>
                <a:latin typeface="Calibri"/>
              </a:rPr>
              <a:t>100%</a:t>
            </a:r>
            <a:endParaRPr lang="en-US" sz="2000" dirty="0">
              <a:solidFill>
                <a:prstClr val="black"/>
              </a:solidFill>
              <a:latin typeface="Calibri"/>
            </a:endParaRPr>
          </a:p>
        </p:txBody>
      </p:sp>
      <p:cxnSp>
        <p:nvCxnSpPr>
          <p:cNvPr id="26" name="Straight Arrow Connector 25"/>
          <p:cNvCxnSpPr/>
          <p:nvPr/>
        </p:nvCxnSpPr>
        <p:spPr>
          <a:xfrm flipV="1">
            <a:off x="4338335" y="1696598"/>
            <a:ext cx="1" cy="533116"/>
          </a:xfrm>
          <a:prstGeom prst="straightConnector1">
            <a:avLst/>
          </a:prstGeom>
          <a:ln w="5715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4024337" y="2496456"/>
            <a:ext cx="627996" cy="400110"/>
          </a:xfrm>
          <a:prstGeom prst="rect">
            <a:avLst/>
          </a:prstGeom>
          <a:noFill/>
        </p:spPr>
        <p:txBody>
          <a:bodyPr wrap="none" rtlCol="0">
            <a:spAutoFit/>
          </a:bodyPr>
          <a:lstStyle/>
          <a:p>
            <a:r>
              <a:rPr lang="en-US" sz="2000" dirty="0">
                <a:solidFill>
                  <a:prstClr val="black"/>
                </a:solidFill>
                <a:latin typeface="Calibri"/>
              </a:rPr>
              <a:t>7</a:t>
            </a:r>
            <a:r>
              <a:rPr lang="en-US" sz="2000" dirty="0" smtClean="0">
                <a:solidFill>
                  <a:prstClr val="black"/>
                </a:solidFill>
                <a:latin typeface="Calibri"/>
              </a:rPr>
              <a:t>0%</a:t>
            </a:r>
            <a:endParaRPr lang="en-US" sz="2000" dirty="0">
              <a:solidFill>
                <a:prstClr val="black"/>
              </a:solidFill>
              <a:latin typeface="Calibri"/>
            </a:endParaRPr>
          </a:p>
        </p:txBody>
      </p:sp>
      <p:sp>
        <p:nvSpPr>
          <p:cNvPr id="30" name="TextBox 29"/>
          <p:cNvSpPr txBox="1"/>
          <p:nvPr/>
        </p:nvSpPr>
        <p:spPr>
          <a:xfrm>
            <a:off x="1600941" y="2614871"/>
            <a:ext cx="627996" cy="400110"/>
          </a:xfrm>
          <a:prstGeom prst="rect">
            <a:avLst/>
          </a:prstGeom>
          <a:noFill/>
        </p:spPr>
        <p:txBody>
          <a:bodyPr wrap="none" rtlCol="0">
            <a:spAutoFit/>
          </a:bodyPr>
          <a:lstStyle/>
          <a:p>
            <a:r>
              <a:rPr lang="en-US" sz="2000" dirty="0" smtClean="0">
                <a:solidFill>
                  <a:prstClr val="black"/>
                </a:solidFill>
                <a:latin typeface="Calibri"/>
              </a:rPr>
              <a:t>10% </a:t>
            </a:r>
            <a:endParaRPr lang="en-US" sz="2000" dirty="0">
              <a:solidFill>
                <a:prstClr val="black"/>
              </a:solidFill>
              <a:latin typeface="Calibri"/>
            </a:endParaRPr>
          </a:p>
        </p:txBody>
      </p:sp>
      <p:cxnSp>
        <p:nvCxnSpPr>
          <p:cNvPr id="75" name="Elbow Connector 74"/>
          <p:cNvCxnSpPr/>
          <p:nvPr/>
        </p:nvCxnSpPr>
        <p:spPr>
          <a:xfrm rot="16200000" flipV="1">
            <a:off x="861892" y="2045043"/>
            <a:ext cx="1300816" cy="219961"/>
          </a:xfrm>
          <a:prstGeom prst="bentConnector3">
            <a:avLst>
              <a:gd name="adj1" fmla="val -627"/>
            </a:avLst>
          </a:prstGeom>
          <a:ln w="5715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6142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1402319" y="815354"/>
            <a:ext cx="1603416" cy="5048932"/>
          </a:xfrm>
          <a:prstGeom prst="rect">
            <a:avLst/>
          </a:prstGeom>
          <a:solidFill>
            <a:srgbClr val="FF0000">
              <a:alpha val="20000"/>
            </a:srgbClr>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4" name="Picture 3" descr="graph-prc-newdat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06" y="517436"/>
            <a:ext cx="8854887" cy="6198421"/>
          </a:xfrm>
          <a:prstGeom prst="rect">
            <a:avLst/>
          </a:prstGeom>
        </p:spPr>
      </p:pic>
      <p:sp>
        <p:nvSpPr>
          <p:cNvPr id="5" name="Rectangle 4"/>
          <p:cNvSpPr/>
          <p:nvPr/>
        </p:nvSpPr>
        <p:spPr>
          <a:xfrm>
            <a:off x="3005735" y="909434"/>
            <a:ext cx="1332601" cy="47039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cxnSp>
        <p:nvCxnSpPr>
          <p:cNvPr id="7" name="Straight Arrow Connector 6"/>
          <p:cNvCxnSpPr/>
          <p:nvPr/>
        </p:nvCxnSpPr>
        <p:spPr>
          <a:xfrm flipV="1">
            <a:off x="2978756" y="1364153"/>
            <a:ext cx="0" cy="564475"/>
          </a:xfrm>
          <a:prstGeom prst="straightConnector1">
            <a:avLst/>
          </a:prstGeom>
          <a:ln w="5715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562503" y="1864707"/>
            <a:ext cx="685730" cy="400110"/>
          </a:xfrm>
          <a:prstGeom prst="rect">
            <a:avLst/>
          </a:prstGeom>
          <a:noFill/>
        </p:spPr>
        <p:txBody>
          <a:bodyPr wrap="none" rtlCol="0">
            <a:spAutoFit/>
          </a:bodyPr>
          <a:lstStyle/>
          <a:p>
            <a:r>
              <a:rPr lang="en-US" sz="2000" dirty="0" smtClean="0">
                <a:solidFill>
                  <a:prstClr val="black"/>
                </a:solidFill>
                <a:latin typeface="Calibri"/>
              </a:rPr>
              <a:t>100x</a:t>
            </a:r>
            <a:endParaRPr lang="en-US" sz="2000" dirty="0">
              <a:solidFill>
                <a:prstClr val="black"/>
              </a:solidFill>
              <a:latin typeface="Calibri"/>
            </a:endParaRPr>
          </a:p>
        </p:txBody>
      </p:sp>
      <p:cxnSp>
        <p:nvCxnSpPr>
          <p:cNvPr id="13" name="Straight Arrow Connector 12"/>
          <p:cNvCxnSpPr/>
          <p:nvPr/>
        </p:nvCxnSpPr>
        <p:spPr>
          <a:xfrm flipV="1">
            <a:off x="1641776" y="1097594"/>
            <a:ext cx="1" cy="533116"/>
          </a:xfrm>
          <a:prstGeom prst="straightConnector1">
            <a:avLst/>
          </a:prstGeom>
          <a:ln w="5715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402321" y="1559878"/>
            <a:ext cx="555736" cy="400110"/>
          </a:xfrm>
          <a:prstGeom prst="rect">
            <a:avLst/>
          </a:prstGeom>
          <a:noFill/>
        </p:spPr>
        <p:txBody>
          <a:bodyPr wrap="none" rtlCol="0">
            <a:spAutoFit/>
          </a:bodyPr>
          <a:lstStyle/>
          <a:p>
            <a:r>
              <a:rPr lang="en-US" sz="2000" dirty="0" smtClean="0">
                <a:solidFill>
                  <a:prstClr val="black"/>
                </a:solidFill>
                <a:latin typeface="Calibri"/>
              </a:rPr>
              <a:t>10x</a:t>
            </a:r>
            <a:endParaRPr lang="en-US" sz="2000" dirty="0">
              <a:solidFill>
                <a:prstClr val="black"/>
              </a:solidFill>
              <a:latin typeface="Calibri"/>
            </a:endParaRPr>
          </a:p>
        </p:txBody>
      </p:sp>
      <p:cxnSp>
        <p:nvCxnSpPr>
          <p:cNvPr id="15" name="Straight Arrow Connector 14"/>
          <p:cNvCxnSpPr/>
          <p:nvPr/>
        </p:nvCxnSpPr>
        <p:spPr>
          <a:xfrm flipH="1">
            <a:off x="3005735" y="1375433"/>
            <a:ext cx="929360" cy="0"/>
          </a:xfrm>
          <a:prstGeom prst="straightConnector1">
            <a:avLst/>
          </a:prstGeom>
          <a:ln w="5715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903739" y="1104506"/>
            <a:ext cx="4279587" cy="400110"/>
          </a:xfrm>
          <a:prstGeom prst="rect">
            <a:avLst/>
          </a:prstGeom>
          <a:noFill/>
        </p:spPr>
        <p:txBody>
          <a:bodyPr wrap="none" rtlCol="0">
            <a:spAutoFit/>
          </a:bodyPr>
          <a:lstStyle/>
          <a:p>
            <a:r>
              <a:rPr lang="en-US" sz="2000" dirty="0" smtClean="0">
                <a:solidFill>
                  <a:prstClr val="black"/>
                </a:solidFill>
                <a:latin typeface="Calibri"/>
              </a:rPr>
              <a:t>Current threshold </a:t>
            </a:r>
            <a:r>
              <a:rPr lang="en-US" dirty="0" smtClean="0">
                <a:solidFill>
                  <a:prstClr val="black"/>
                </a:solidFill>
                <a:latin typeface="Calibri"/>
              </a:rPr>
              <a:t>(auto-tuned from data)</a:t>
            </a:r>
            <a:endParaRPr lang="en-US" dirty="0">
              <a:solidFill>
                <a:prstClr val="black"/>
              </a:solidFill>
              <a:latin typeface="Calibri"/>
            </a:endParaRPr>
          </a:p>
        </p:txBody>
      </p:sp>
      <p:cxnSp>
        <p:nvCxnSpPr>
          <p:cNvPr id="29" name="Elbow Connector 28"/>
          <p:cNvCxnSpPr/>
          <p:nvPr/>
        </p:nvCxnSpPr>
        <p:spPr>
          <a:xfrm rot="16200000" flipV="1">
            <a:off x="790806" y="1709103"/>
            <a:ext cx="1599352" cy="376333"/>
          </a:xfrm>
          <a:prstGeom prst="bentConnector3">
            <a:avLst>
              <a:gd name="adj1" fmla="val -980"/>
            </a:avLst>
          </a:prstGeom>
          <a:ln w="5715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789885" y="2496889"/>
            <a:ext cx="425743" cy="400110"/>
          </a:xfrm>
          <a:prstGeom prst="rect">
            <a:avLst/>
          </a:prstGeom>
          <a:noFill/>
        </p:spPr>
        <p:txBody>
          <a:bodyPr wrap="none" rtlCol="0">
            <a:spAutoFit/>
          </a:bodyPr>
          <a:lstStyle/>
          <a:p>
            <a:r>
              <a:rPr lang="en-US" sz="2000" smtClean="0">
                <a:solidFill>
                  <a:prstClr val="black"/>
                </a:solidFill>
                <a:latin typeface="Calibri"/>
              </a:rPr>
              <a:t>1x</a:t>
            </a:r>
            <a:endParaRPr lang="en-US" sz="2000" dirty="0">
              <a:solidFill>
                <a:prstClr val="black"/>
              </a:solidFill>
              <a:latin typeface="Calibri"/>
            </a:endParaRPr>
          </a:p>
        </p:txBody>
      </p:sp>
      <p:sp>
        <p:nvSpPr>
          <p:cNvPr id="43" name="Rectangle 42"/>
          <p:cNvSpPr/>
          <p:nvPr/>
        </p:nvSpPr>
        <p:spPr>
          <a:xfrm>
            <a:off x="4338336" y="297919"/>
            <a:ext cx="972016" cy="313597"/>
          </a:xfrm>
          <a:prstGeom prst="rect">
            <a:avLst/>
          </a:prstGeom>
          <a:solidFill>
            <a:srgbClr val="FF0000">
              <a:alpha val="20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4" name="TextBox 43"/>
          <p:cNvSpPr txBox="1"/>
          <p:nvPr/>
        </p:nvSpPr>
        <p:spPr>
          <a:xfrm>
            <a:off x="5565573" y="228250"/>
            <a:ext cx="2909270" cy="461665"/>
          </a:xfrm>
          <a:prstGeom prst="rect">
            <a:avLst/>
          </a:prstGeom>
          <a:noFill/>
        </p:spPr>
        <p:txBody>
          <a:bodyPr wrap="none" rtlCol="0">
            <a:spAutoFit/>
          </a:bodyPr>
          <a:lstStyle/>
          <a:p>
            <a:r>
              <a:rPr lang="en-US" sz="2400" dirty="0" smtClean="0">
                <a:solidFill>
                  <a:prstClr val="black"/>
                </a:solidFill>
                <a:latin typeface="Calibri"/>
              </a:rPr>
              <a:t>Marked as Click-spam</a:t>
            </a:r>
            <a:endParaRPr lang="en-US" sz="2400" dirty="0">
              <a:solidFill>
                <a:prstClr val="black"/>
              </a:solidFill>
              <a:latin typeface="Calibri"/>
            </a:endParaRPr>
          </a:p>
        </p:txBody>
      </p:sp>
    </p:spTree>
    <p:extLst>
      <p:ext uri="{BB962C8B-B14F-4D97-AF65-F5344CB8AC3E}">
        <p14:creationId xmlns:p14="http://schemas.microsoft.com/office/powerpoint/2010/main" val="3587924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p:cNvSpPr>
            <a:spLocks noGrp="1"/>
          </p:cNvSpPr>
          <p:nvPr>
            <p:ph type="title"/>
          </p:nvPr>
        </p:nvSpPr>
        <p:spPr>
          <a:xfrm>
            <a:off x="0" y="16933"/>
            <a:ext cx="9143999" cy="990600"/>
          </a:xfrm>
        </p:spPr>
        <p:txBody>
          <a:bodyPr/>
          <a:lstStyle/>
          <a:p>
            <a:pPr algn="ctr"/>
            <a:r>
              <a:rPr lang="en-US" dirty="0" smtClean="0">
                <a:solidFill>
                  <a:srgbClr val="800000"/>
                </a:solidFill>
              </a:rPr>
              <a:t>Pay-per-click advertising</a:t>
            </a:r>
            <a:endParaRPr lang="en-US" dirty="0">
              <a:solidFill>
                <a:srgbClr val="80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2F2986E6-5950-B84B-BE72-F18D94202B28}" type="slidenum">
              <a:rPr lang="en-US" smtClean="0">
                <a:latin typeface="Tw Cen MT"/>
              </a:rPr>
              <a:pPr/>
              <a:t>3</a:t>
            </a:fld>
            <a:endParaRPr lang="en-US" dirty="0">
              <a:latin typeface="Tw Cen MT"/>
            </a:endParaRPr>
          </a:p>
        </p:txBody>
      </p:sp>
      <p:grpSp>
        <p:nvGrpSpPr>
          <p:cNvPr id="37" name="Group 36"/>
          <p:cNvGrpSpPr/>
          <p:nvPr/>
        </p:nvGrpSpPr>
        <p:grpSpPr>
          <a:xfrm>
            <a:off x="832555" y="1919111"/>
            <a:ext cx="2123722" cy="1879430"/>
            <a:chOff x="719667" y="2229553"/>
            <a:chExt cx="2123722" cy="1806222"/>
          </a:xfrm>
        </p:grpSpPr>
        <p:sp>
          <p:nvSpPr>
            <p:cNvPr id="6" name="Rectangle 5"/>
            <p:cNvSpPr/>
            <p:nvPr/>
          </p:nvSpPr>
          <p:spPr>
            <a:xfrm>
              <a:off x="719667" y="2229553"/>
              <a:ext cx="2123722" cy="180622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7" name="TextBox 6"/>
            <p:cNvSpPr txBox="1"/>
            <p:nvPr/>
          </p:nvSpPr>
          <p:spPr>
            <a:xfrm>
              <a:off x="846665" y="2891936"/>
              <a:ext cx="1749779" cy="680312"/>
            </a:xfrm>
            <a:prstGeom prst="rect">
              <a:avLst/>
            </a:prstGeom>
            <a:noFill/>
          </p:spPr>
          <p:txBody>
            <a:bodyPr wrap="square" rtlCol="0">
              <a:spAutoFit/>
            </a:bodyPr>
            <a:lstStyle/>
            <a:p>
              <a:pPr algn="ctr"/>
              <a:r>
                <a:rPr lang="en-US" sz="2000" dirty="0" smtClean="0">
                  <a:solidFill>
                    <a:schemeClr val="bg1"/>
                  </a:solidFill>
                </a:rPr>
                <a:t>Publisher</a:t>
              </a:r>
            </a:p>
            <a:p>
              <a:pPr algn="ctr"/>
              <a:endParaRPr lang="en-US" sz="2000" dirty="0" smtClean="0">
                <a:solidFill>
                  <a:schemeClr val="bg1"/>
                </a:solidFill>
              </a:endParaRPr>
            </a:p>
          </p:txBody>
        </p:sp>
      </p:grpSp>
      <p:sp>
        <p:nvSpPr>
          <p:cNvPr id="9" name="Rounded Rectangle 8"/>
          <p:cNvSpPr/>
          <p:nvPr/>
        </p:nvSpPr>
        <p:spPr>
          <a:xfrm>
            <a:off x="959553" y="3302000"/>
            <a:ext cx="635001" cy="32455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JS</a:t>
            </a:r>
            <a:endParaRPr lang="en-US" dirty="0"/>
          </a:p>
        </p:txBody>
      </p:sp>
      <p:grpSp>
        <p:nvGrpSpPr>
          <p:cNvPr id="51" name="Group 50"/>
          <p:cNvGrpSpPr/>
          <p:nvPr/>
        </p:nvGrpSpPr>
        <p:grpSpPr>
          <a:xfrm>
            <a:off x="5886979" y="1919111"/>
            <a:ext cx="2164791" cy="1879430"/>
            <a:chOff x="5122409" y="1890889"/>
            <a:chExt cx="1890889" cy="1806222"/>
          </a:xfrm>
        </p:grpSpPr>
        <p:sp>
          <p:nvSpPr>
            <p:cNvPr id="10" name="Rectangle 9"/>
            <p:cNvSpPr/>
            <p:nvPr/>
          </p:nvSpPr>
          <p:spPr>
            <a:xfrm>
              <a:off x="5122409" y="1890889"/>
              <a:ext cx="1890889" cy="180622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1" name="TextBox 10"/>
            <p:cNvSpPr txBox="1"/>
            <p:nvPr/>
          </p:nvSpPr>
          <p:spPr>
            <a:xfrm>
              <a:off x="5212244" y="2424287"/>
              <a:ext cx="1636890" cy="414103"/>
            </a:xfrm>
            <a:prstGeom prst="rect">
              <a:avLst/>
            </a:prstGeom>
            <a:noFill/>
          </p:spPr>
          <p:txBody>
            <a:bodyPr wrap="square" rtlCol="0">
              <a:spAutoFit/>
            </a:bodyPr>
            <a:lstStyle/>
            <a:p>
              <a:pPr algn="ctr"/>
              <a:r>
                <a:rPr lang="en-US" sz="2200" dirty="0" smtClean="0">
                  <a:solidFill>
                    <a:schemeClr val="bg1"/>
                  </a:solidFill>
                </a:rPr>
                <a:t>Ad network</a:t>
              </a:r>
            </a:p>
          </p:txBody>
        </p:sp>
      </p:grpSp>
      <p:sp>
        <p:nvSpPr>
          <p:cNvPr id="14" name="TextBox 13"/>
          <p:cNvSpPr txBox="1"/>
          <p:nvPr/>
        </p:nvSpPr>
        <p:spPr>
          <a:xfrm>
            <a:off x="697996" y="4146536"/>
            <a:ext cx="2365025" cy="830997"/>
          </a:xfrm>
          <a:prstGeom prst="rect">
            <a:avLst/>
          </a:prstGeom>
          <a:noFill/>
        </p:spPr>
        <p:txBody>
          <a:bodyPr wrap="square" rtlCol="0">
            <a:spAutoFit/>
          </a:bodyPr>
          <a:lstStyle/>
          <a:p>
            <a:r>
              <a:rPr lang="en-US" sz="2400" dirty="0" smtClean="0"/>
              <a:t>User visits a publisher site</a:t>
            </a:r>
            <a:endParaRPr lang="en-US" sz="2400" dirty="0"/>
          </a:p>
        </p:txBody>
      </p:sp>
      <p:sp>
        <p:nvSpPr>
          <p:cNvPr id="38" name="Rounded Rectangle 37"/>
          <p:cNvSpPr/>
          <p:nvPr/>
        </p:nvSpPr>
        <p:spPr>
          <a:xfrm>
            <a:off x="2233728" y="2029177"/>
            <a:ext cx="635001" cy="32455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Ad</a:t>
            </a:r>
            <a:endParaRPr lang="en-US" dirty="0"/>
          </a:p>
        </p:txBody>
      </p:sp>
      <p:sp>
        <p:nvSpPr>
          <p:cNvPr id="39" name="TextBox 38"/>
          <p:cNvSpPr txBox="1"/>
          <p:nvPr/>
        </p:nvSpPr>
        <p:spPr>
          <a:xfrm>
            <a:off x="697086" y="4150632"/>
            <a:ext cx="1854143" cy="461665"/>
          </a:xfrm>
          <a:prstGeom prst="rect">
            <a:avLst/>
          </a:prstGeom>
          <a:noFill/>
        </p:spPr>
        <p:txBody>
          <a:bodyPr wrap="none" rtlCol="0">
            <a:spAutoFit/>
          </a:bodyPr>
          <a:lstStyle/>
          <a:p>
            <a:r>
              <a:rPr lang="en-US" sz="2400" dirty="0" smtClean="0"/>
              <a:t>User clicks ad</a:t>
            </a:r>
            <a:endParaRPr lang="en-US" sz="2400" dirty="0"/>
          </a:p>
        </p:txBody>
      </p:sp>
      <p:grpSp>
        <p:nvGrpSpPr>
          <p:cNvPr id="41" name="Group 40"/>
          <p:cNvGrpSpPr/>
          <p:nvPr/>
        </p:nvGrpSpPr>
        <p:grpSpPr>
          <a:xfrm>
            <a:off x="1594554" y="3251612"/>
            <a:ext cx="4252684" cy="492886"/>
            <a:chOff x="1342575" y="3223390"/>
            <a:chExt cx="3744688" cy="492886"/>
          </a:xfrm>
        </p:grpSpPr>
        <p:cxnSp>
          <p:nvCxnSpPr>
            <p:cNvPr id="36" name="Straight Arrow Connector 35"/>
            <p:cNvCxnSpPr/>
            <p:nvPr/>
          </p:nvCxnSpPr>
          <p:spPr>
            <a:xfrm flipH="1">
              <a:off x="1342575" y="3223390"/>
              <a:ext cx="3744688" cy="26878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rot="21328419">
              <a:off x="2685222" y="3254611"/>
              <a:ext cx="2388695" cy="461665"/>
            </a:xfrm>
            <a:prstGeom prst="rect">
              <a:avLst/>
            </a:prstGeom>
            <a:noFill/>
          </p:spPr>
          <p:txBody>
            <a:bodyPr wrap="none" rtlCol="0">
              <a:spAutoFit/>
            </a:bodyPr>
            <a:lstStyle/>
            <a:p>
              <a:r>
                <a:rPr lang="en-US" sz="2400" dirty="0" smtClean="0"/>
                <a:t>Ad Content + URL</a:t>
              </a:r>
              <a:endParaRPr lang="en-US" sz="2400" dirty="0"/>
            </a:p>
          </p:txBody>
        </p:sp>
      </p:grpSp>
      <p:grpSp>
        <p:nvGrpSpPr>
          <p:cNvPr id="43" name="Group 42"/>
          <p:cNvGrpSpPr/>
          <p:nvPr/>
        </p:nvGrpSpPr>
        <p:grpSpPr>
          <a:xfrm>
            <a:off x="1594554" y="2660425"/>
            <a:ext cx="4252684" cy="641575"/>
            <a:chOff x="832560" y="2632203"/>
            <a:chExt cx="4252684" cy="641575"/>
          </a:xfrm>
        </p:grpSpPr>
        <p:cxnSp>
          <p:nvCxnSpPr>
            <p:cNvPr id="31" name="Straight Arrow Connector 30"/>
            <p:cNvCxnSpPr/>
            <p:nvPr/>
          </p:nvCxnSpPr>
          <p:spPr>
            <a:xfrm flipV="1">
              <a:off x="832560" y="3004146"/>
              <a:ext cx="4252684" cy="269632"/>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rot="21369214">
              <a:off x="2607874" y="2632203"/>
              <a:ext cx="1568308" cy="461665"/>
            </a:xfrm>
            <a:prstGeom prst="rect">
              <a:avLst/>
            </a:prstGeom>
            <a:noFill/>
          </p:spPr>
          <p:txBody>
            <a:bodyPr wrap="none" rtlCol="0">
              <a:spAutoFit/>
            </a:bodyPr>
            <a:lstStyle/>
            <a:p>
              <a:r>
                <a:rPr lang="en-US" sz="2400" dirty="0" smtClean="0"/>
                <a:t>Ad Request</a:t>
              </a:r>
              <a:endParaRPr lang="en-US" sz="2400" dirty="0"/>
            </a:p>
          </p:txBody>
        </p:sp>
      </p:grpSp>
      <p:grpSp>
        <p:nvGrpSpPr>
          <p:cNvPr id="52" name="Group 51"/>
          <p:cNvGrpSpPr/>
          <p:nvPr/>
        </p:nvGrpSpPr>
        <p:grpSpPr>
          <a:xfrm>
            <a:off x="3781362" y="4795049"/>
            <a:ext cx="1890889" cy="1806222"/>
            <a:chOff x="3342655" y="4672836"/>
            <a:chExt cx="1890889" cy="1806222"/>
          </a:xfrm>
        </p:grpSpPr>
        <p:sp>
          <p:nvSpPr>
            <p:cNvPr id="12" name="Rectangle 11"/>
            <p:cNvSpPr/>
            <p:nvPr/>
          </p:nvSpPr>
          <p:spPr>
            <a:xfrm>
              <a:off x="3342655" y="4672836"/>
              <a:ext cx="1890889" cy="180622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50" name="TextBox 49"/>
            <p:cNvSpPr txBox="1"/>
            <p:nvPr/>
          </p:nvSpPr>
          <p:spPr>
            <a:xfrm>
              <a:off x="3448354" y="5038358"/>
              <a:ext cx="1636890" cy="430887"/>
            </a:xfrm>
            <a:prstGeom prst="rect">
              <a:avLst/>
            </a:prstGeom>
            <a:noFill/>
          </p:spPr>
          <p:txBody>
            <a:bodyPr wrap="square" rtlCol="0">
              <a:spAutoFit/>
            </a:bodyPr>
            <a:lstStyle/>
            <a:p>
              <a:pPr algn="ctr"/>
              <a:r>
                <a:rPr lang="en-US" sz="2200" dirty="0" smtClean="0">
                  <a:solidFill>
                    <a:schemeClr val="bg1"/>
                  </a:solidFill>
                </a:rPr>
                <a:t>Advertiser</a:t>
              </a:r>
            </a:p>
          </p:txBody>
        </p:sp>
      </p:grpSp>
      <p:pic>
        <p:nvPicPr>
          <p:cNvPr id="8" name="Picture 7" descr="lady"/>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2377721" y="3520398"/>
            <a:ext cx="578556" cy="701827"/>
          </a:xfrm>
          <a:prstGeom prst="rect">
            <a:avLst/>
          </a:prstGeom>
        </p:spPr>
      </p:pic>
      <p:grpSp>
        <p:nvGrpSpPr>
          <p:cNvPr id="64" name="Group 63"/>
          <p:cNvGrpSpPr/>
          <p:nvPr/>
        </p:nvGrpSpPr>
        <p:grpSpPr>
          <a:xfrm>
            <a:off x="5956527" y="4571953"/>
            <a:ext cx="829375" cy="614003"/>
            <a:chOff x="5956527" y="4571953"/>
            <a:chExt cx="829375" cy="614003"/>
          </a:xfrm>
        </p:grpSpPr>
        <p:sp>
          <p:nvSpPr>
            <p:cNvPr id="55" name="Up Arrow 54"/>
            <p:cNvSpPr/>
            <p:nvPr/>
          </p:nvSpPr>
          <p:spPr>
            <a:xfrm rot="2700000">
              <a:off x="6099625" y="4428855"/>
              <a:ext cx="543180" cy="829375"/>
            </a:xfrm>
            <a:prstGeom prst="upArrow">
              <a:avLst/>
            </a:prstGeom>
            <a:solidFill>
              <a:srgbClr val="6AD27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TextBox 55"/>
            <p:cNvSpPr txBox="1"/>
            <p:nvPr/>
          </p:nvSpPr>
          <p:spPr>
            <a:xfrm rot="18760745">
              <a:off x="6018719" y="4717912"/>
              <a:ext cx="566757" cy="369332"/>
            </a:xfrm>
            <a:prstGeom prst="rect">
              <a:avLst/>
            </a:prstGeom>
            <a:noFill/>
          </p:spPr>
          <p:txBody>
            <a:bodyPr wrap="none" rtlCol="0">
              <a:spAutoFit/>
            </a:bodyPr>
            <a:lstStyle/>
            <a:p>
              <a:r>
                <a:rPr lang="en-US" dirty="0" smtClean="0"/>
                <a:t>$10</a:t>
              </a:r>
              <a:endParaRPr lang="en-US" dirty="0"/>
            </a:p>
          </p:txBody>
        </p:sp>
      </p:grpSp>
      <p:grpSp>
        <p:nvGrpSpPr>
          <p:cNvPr id="65" name="Group 64"/>
          <p:cNvGrpSpPr/>
          <p:nvPr/>
        </p:nvGrpSpPr>
        <p:grpSpPr>
          <a:xfrm>
            <a:off x="3824211" y="2110705"/>
            <a:ext cx="829375" cy="543180"/>
            <a:chOff x="4106107" y="2304004"/>
            <a:chExt cx="829375" cy="543180"/>
          </a:xfrm>
        </p:grpSpPr>
        <p:sp>
          <p:nvSpPr>
            <p:cNvPr id="57" name="Up Arrow 56"/>
            <p:cNvSpPr/>
            <p:nvPr/>
          </p:nvSpPr>
          <p:spPr>
            <a:xfrm rot="16200000">
              <a:off x="4249205" y="2160906"/>
              <a:ext cx="543180" cy="829375"/>
            </a:xfrm>
            <a:prstGeom prst="upArrow">
              <a:avLst/>
            </a:prstGeom>
            <a:solidFill>
              <a:srgbClr val="6AD27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TextBox 57"/>
            <p:cNvSpPr txBox="1"/>
            <p:nvPr/>
          </p:nvSpPr>
          <p:spPr>
            <a:xfrm>
              <a:off x="4403182" y="2382295"/>
              <a:ext cx="441146" cy="369332"/>
            </a:xfrm>
            <a:prstGeom prst="rect">
              <a:avLst/>
            </a:prstGeom>
            <a:noFill/>
          </p:spPr>
          <p:txBody>
            <a:bodyPr wrap="none" rtlCol="0">
              <a:spAutoFit/>
            </a:bodyPr>
            <a:lstStyle/>
            <a:p>
              <a:r>
                <a:rPr lang="en-US" dirty="0" smtClean="0"/>
                <a:t>$7</a:t>
              </a:r>
              <a:endParaRPr lang="en-US" dirty="0"/>
            </a:p>
          </p:txBody>
        </p:sp>
      </p:grpSp>
      <p:sp>
        <p:nvSpPr>
          <p:cNvPr id="62" name="TextBox 61"/>
          <p:cNvSpPr txBox="1"/>
          <p:nvPr/>
        </p:nvSpPr>
        <p:spPr>
          <a:xfrm>
            <a:off x="5804871" y="4150632"/>
            <a:ext cx="2222183" cy="461665"/>
          </a:xfrm>
          <a:prstGeom prst="rect">
            <a:avLst/>
          </a:prstGeom>
          <a:noFill/>
        </p:spPr>
        <p:txBody>
          <a:bodyPr wrap="none" rtlCol="0">
            <a:spAutoFit/>
          </a:bodyPr>
          <a:lstStyle/>
          <a:p>
            <a:r>
              <a:rPr lang="en-US" sz="2400" dirty="0" smtClean="0"/>
              <a:t>Advertiser billed</a:t>
            </a:r>
            <a:endParaRPr lang="en-US" sz="2400" dirty="0"/>
          </a:p>
        </p:txBody>
      </p:sp>
      <p:pic>
        <p:nvPicPr>
          <p:cNvPr id="63" name="Picture 62" descr="lady"/>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5804628" y="3520398"/>
            <a:ext cx="578556" cy="701827"/>
          </a:xfrm>
          <a:prstGeom prst="rect">
            <a:avLst/>
          </a:prstGeom>
        </p:spPr>
      </p:pic>
      <p:sp>
        <p:nvSpPr>
          <p:cNvPr id="66" name="Rounded Rectangle 65"/>
          <p:cNvSpPr/>
          <p:nvPr/>
        </p:nvSpPr>
        <p:spPr>
          <a:xfrm>
            <a:off x="6383184" y="5870222"/>
            <a:ext cx="2417008" cy="731049"/>
          </a:xfrm>
          <a:prstGeom prst="round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FF0000"/>
                </a:solidFill>
              </a:rPr>
              <a:t>Publishers make 70% cut</a:t>
            </a:r>
            <a:endParaRPr lang="en-US" sz="2400" dirty="0">
              <a:solidFill>
                <a:srgbClr val="FF0000"/>
              </a:solidFill>
            </a:endParaRPr>
          </a:p>
        </p:txBody>
      </p:sp>
      <p:pic>
        <p:nvPicPr>
          <p:cNvPr id="70" name="Picture 69" descr="Screen Shot 2013-11-05 at 5.18.24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5439" y="2029177"/>
            <a:ext cx="1035456" cy="340783"/>
          </a:xfrm>
          <a:prstGeom prst="rect">
            <a:avLst/>
          </a:prstGeom>
        </p:spPr>
      </p:pic>
      <p:pic>
        <p:nvPicPr>
          <p:cNvPr id="71" name="Picture 70" descr="Screen Shot 2013-11-05 at 5.20.33 PM.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386812" y="2074234"/>
            <a:ext cx="1154451" cy="300567"/>
          </a:xfrm>
          <a:prstGeom prst="rect">
            <a:avLst/>
          </a:prstGeom>
        </p:spPr>
      </p:pic>
    </p:spTree>
    <p:extLst>
      <p:ext uri="{BB962C8B-B14F-4D97-AF65-F5344CB8AC3E}">
        <p14:creationId xmlns:p14="http://schemas.microsoft.com/office/powerpoint/2010/main" val="13345340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4"/>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3.33333E-6 -3.33333E-6 L 0.37517 -0.00625 " pathEditMode="relative" rAng="0" ptsTypes="AA">
                                      <p:cBhvr>
                                        <p:cTn id="42" dur="2000" fill="hold"/>
                                        <p:tgtEl>
                                          <p:spTgt spid="8"/>
                                        </p:tgtEl>
                                        <p:attrNameLst>
                                          <p:attrName>ppt_x</p:attrName>
                                          <p:attrName>ppt_y</p:attrName>
                                        </p:attrNameLst>
                                      </p:cBhvr>
                                      <p:rCtr x="18750" y="-324"/>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62"/>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8"/>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63"/>
                                        </p:tgtEl>
                                        <p:attrNameLst>
                                          <p:attrName>style.visibility</p:attrName>
                                        </p:attrNameLst>
                                      </p:cBhvr>
                                      <p:to>
                                        <p:strVal val="visible"/>
                                      </p:to>
                                    </p:set>
                                  </p:childTnLst>
                                </p:cTn>
                              </p:par>
                              <p:par>
                                <p:cTn id="55" presetID="0" presetClass="path" presetSubtype="0" accel="50000" decel="50000" fill="hold" nodeType="withEffect">
                                  <p:stCondLst>
                                    <p:cond delay="0"/>
                                  </p:stCondLst>
                                  <p:childTnLst>
                                    <p:animMotion origin="layout" path="M 0.00034 0.07153 L -0.07223 0.37801 " pathEditMode="relative" rAng="0" ptsTypes="AA">
                                      <p:cBhvr>
                                        <p:cTn id="56" dur="2000" fill="hold"/>
                                        <p:tgtEl>
                                          <p:spTgt spid="63"/>
                                        </p:tgtEl>
                                        <p:attrNameLst>
                                          <p:attrName>ppt_x</p:attrName>
                                          <p:attrName>ppt_y</p:attrName>
                                        </p:attrNameLst>
                                      </p:cBhvr>
                                      <p:rCtr x="-3628" y="15324"/>
                                    </p:animMotion>
                                  </p:childTnLst>
                                </p:cTn>
                              </p:par>
                              <p:par>
                                <p:cTn id="57" presetID="1" presetClass="entr" presetSubtype="0" fill="hold" nodeType="with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4" grpId="1"/>
      <p:bldP spid="38" grpId="0" animBg="1"/>
      <p:bldP spid="39" grpId="0"/>
      <p:bldP spid="62" grpId="0"/>
      <p:bldP spid="62" grpId="1"/>
      <p:bldP spid="6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40"/>
            <a:ext cx="9313333" cy="990600"/>
          </a:xfrm>
        </p:spPr>
        <p:txBody>
          <a:bodyPr>
            <a:normAutofit/>
          </a:bodyPr>
          <a:lstStyle/>
          <a:p>
            <a:r>
              <a:rPr lang="en-US" dirty="0" smtClean="0"/>
              <a:t>Ad revenue spend [IAB quarterly report]</a:t>
            </a:r>
            <a:endParaRPr lang="en-US" dirty="0"/>
          </a:p>
        </p:txBody>
      </p:sp>
      <p:sp>
        <p:nvSpPr>
          <p:cNvPr id="3" name="Footer Placeholder 2"/>
          <p:cNvSpPr>
            <a:spLocks noGrp="1"/>
          </p:cNvSpPr>
          <p:nvPr>
            <p:ph type="ftr" sz="quarter" idx="11"/>
          </p:nvPr>
        </p:nvSpPr>
        <p:spPr/>
        <p:txBody>
          <a:bodyPr/>
          <a:lstStyle/>
          <a:p>
            <a:endParaRPr lang="en-US" dirty="0">
              <a:solidFill>
                <a:srgbClr val="775F55"/>
              </a:solidFill>
              <a:latin typeface="Tw Cen MT"/>
            </a:endParaRPr>
          </a:p>
        </p:txBody>
      </p:sp>
      <p:sp>
        <p:nvSpPr>
          <p:cNvPr id="4" name="Slide Number Placeholder 3"/>
          <p:cNvSpPr>
            <a:spLocks noGrp="1"/>
          </p:cNvSpPr>
          <p:nvPr>
            <p:ph type="sldNum" sz="quarter" idx="12"/>
          </p:nvPr>
        </p:nvSpPr>
        <p:spPr/>
        <p:txBody>
          <a:bodyPr>
            <a:normAutofit fontScale="85000" lnSpcReduction="20000"/>
          </a:bodyPr>
          <a:lstStyle/>
          <a:p>
            <a:fld id="{2F2986E6-5950-B84B-BE72-F18D94202B28}" type="slidenum">
              <a:rPr lang="en-US" smtClean="0">
                <a:latin typeface="Tw Cen MT"/>
              </a:rPr>
              <a:pPr/>
              <a:t>30</a:t>
            </a:fld>
            <a:endParaRPr lang="en-US" dirty="0">
              <a:latin typeface="Tw Cen MT"/>
            </a:endParaRPr>
          </a:p>
        </p:txBody>
      </p:sp>
      <p:pic>
        <p:nvPicPr>
          <p:cNvPr id="6" name="Content Placeholder 5" descr="Screen Shot 2013-11-06 at 8.08.01 AM.png"/>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t="-5478" b="-5478"/>
          <a:stretch/>
        </p:blipFill>
        <p:spPr/>
      </p:pic>
    </p:spTree>
    <p:extLst>
      <p:ext uri="{BB962C8B-B14F-4D97-AF65-F5344CB8AC3E}">
        <p14:creationId xmlns:p14="http://schemas.microsoft.com/office/powerpoint/2010/main" val="2172905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0"/>
            <a:ext cx="9144000" cy="990600"/>
          </a:xfrm>
        </p:spPr>
        <p:txBody>
          <a:bodyPr>
            <a:normAutofit/>
          </a:bodyPr>
          <a:lstStyle/>
          <a:p>
            <a:pPr algn="ctr"/>
            <a:r>
              <a:rPr lang="en-US" sz="3600" dirty="0" smtClean="0">
                <a:solidFill>
                  <a:srgbClr val="800000"/>
                </a:solidFill>
              </a:rPr>
              <a:t>Click-spam in Ad </a:t>
            </a:r>
            <a:r>
              <a:rPr lang="en-US" sz="3600" dirty="0">
                <a:solidFill>
                  <a:srgbClr val="800000"/>
                </a:solidFill>
              </a:rPr>
              <a:t>N</a:t>
            </a:r>
            <a:r>
              <a:rPr lang="en-US" sz="3600" dirty="0" smtClean="0">
                <a:solidFill>
                  <a:srgbClr val="800000"/>
                </a:solidFill>
              </a:rPr>
              <a:t>etworks</a:t>
            </a:r>
            <a:endParaRPr lang="en-US" sz="3600" dirty="0">
              <a:solidFill>
                <a:srgbClr val="80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2F2986E6-5950-B84B-BE72-F18D94202B28}" type="slidenum">
              <a:rPr lang="en-US" smtClean="0"/>
              <a:pPr/>
              <a:t>4</a:t>
            </a:fld>
            <a:endParaRPr lang="en-US" dirty="0"/>
          </a:p>
        </p:txBody>
      </p:sp>
      <p:sp>
        <p:nvSpPr>
          <p:cNvPr id="6" name="Content Placeholder 2"/>
          <p:cNvSpPr>
            <a:spLocks noGrp="1"/>
          </p:cNvSpPr>
          <p:nvPr>
            <p:ph sz="quarter" idx="1"/>
          </p:nvPr>
        </p:nvSpPr>
        <p:spPr>
          <a:xfrm>
            <a:off x="118762" y="1515535"/>
            <a:ext cx="4269795" cy="5127405"/>
          </a:xfrm>
        </p:spPr>
        <p:txBody>
          <a:bodyPr>
            <a:normAutofit/>
          </a:bodyPr>
          <a:lstStyle/>
          <a:p>
            <a:r>
              <a:rPr lang="en-US" sz="2400" b="1" dirty="0" smtClean="0"/>
              <a:t>Click-spam</a:t>
            </a:r>
          </a:p>
          <a:p>
            <a:pPr lvl="1"/>
            <a:r>
              <a:rPr lang="en-US" sz="2400" dirty="0" smtClean="0">
                <a:solidFill>
                  <a:srgbClr val="0000FF"/>
                </a:solidFill>
              </a:rPr>
              <a:t>Fraudulent or invalid clicks</a:t>
            </a:r>
          </a:p>
          <a:p>
            <a:pPr lvl="1"/>
            <a:r>
              <a:rPr lang="en-US" sz="2400" dirty="0" smtClean="0"/>
              <a:t>Users delivered to the advertiser site are uninterested</a:t>
            </a:r>
          </a:p>
          <a:p>
            <a:pPr lvl="1"/>
            <a:r>
              <a:rPr lang="en-US" sz="2400" dirty="0" smtClean="0"/>
              <a:t>Advertisers lose money</a:t>
            </a:r>
          </a:p>
          <a:p>
            <a:pPr marL="365720" lvl="1" indent="0">
              <a:buNone/>
            </a:pPr>
            <a:endParaRPr lang="en-US" sz="2400" dirty="0" smtClean="0"/>
          </a:p>
          <a:p>
            <a:r>
              <a:rPr lang="en-US" sz="2400" dirty="0" smtClean="0"/>
              <a:t>Ant-smasher</a:t>
            </a:r>
          </a:p>
          <a:p>
            <a:pPr lvl="1"/>
            <a:r>
              <a:rPr lang="en-US" sz="2400" dirty="0"/>
              <a:t>Squish the ant to win the game</a:t>
            </a:r>
          </a:p>
          <a:p>
            <a:pPr lvl="1"/>
            <a:r>
              <a:rPr lang="en-US" sz="2400" dirty="0"/>
              <a:t>Ads </a:t>
            </a:r>
            <a:r>
              <a:rPr lang="en-US" sz="2400" dirty="0" smtClean="0"/>
              <a:t>close </a:t>
            </a:r>
            <a:r>
              <a:rPr lang="en-US" sz="2400" dirty="0"/>
              <a:t>to where user is expected to click</a:t>
            </a:r>
          </a:p>
          <a:p>
            <a:pPr lvl="1"/>
            <a:endParaRPr lang="en-US" sz="2400" dirty="0" smtClean="0"/>
          </a:p>
          <a:p>
            <a:pPr marL="365720" lvl="1" indent="0">
              <a:buNone/>
            </a:pPr>
            <a:endParaRPr lang="en-US" sz="2400" dirty="0" smtClean="0"/>
          </a:p>
        </p:txBody>
      </p:sp>
      <p:pic>
        <p:nvPicPr>
          <p:cNvPr id="7" name="Picture 6" descr="phot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40862" y="1696156"/>
            <a:ext cx="3714750" cy="4953000"/>
          </a:xfrm>
          <a:prstGeom prst="rect">
            <a:avLst/>
          </a:prstGeom>
        </p:spPr>
      </p:pic>
      <p:sp>
        <p:nvSpPr>
          <p:cNvPr id="8" name="Rounded Rectangle 7"/>
          <p:cNvSpPr/>
          <p:nvPr/>
        </p:nvSpPr>
        <p:spPr>
          <a:xfrm>
            <a:off x="5088462" y="6191956"/>
            <a:ext cx="4038600" cy="533400"/>
          </a:xfrm>
          <a:prstGeom prst="roundRect">
            <a:avLst/>
          </a:prstGeom>
          <a:noFill/>
          <a:ln w="571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3504167" y="6220178"/>
            <a:ext cx="451453"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dirty="0" smtClean="0"/>
              <a:t>Ad </a:t>
            </a:r>
            <a:endParaRPr lang="en-US" dirty="0"/>
          </a:p>
        </p:txBody>
      </p:sp>
      <p:cxnSp>
        <p:nvCxnSpPr>
          <p:cNvPr id="10" name="Straight Arrow Connector 9"/>
          <p:cNvCxnSpPr/>
          <p:nvPr/>
        </p:nvCxnSpPr>
        <p:spPr>
          <a:xfrm>
            <a:off x="3993444" y="6420557"/>
            <a:ext cx="1018818" cy="1"/>
          </a:xfrm>
          <a:prstGeom prst="straightConnector1">
            <a:avLst/>
          </a:prstGeom>
          <a:ln w="571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5012262" y="5963356"/>
            <a:ext cx="1524000" cy="0"/>
          </a:xfrm>
          <a:prstGeom prst="straightConnector1">
            <a:avLst/>
          </a:prstGeom>
          <a:ln w="571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479808" y="5762978"/>
            <a:ext cx="492443"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dirty="0" smtClean="0"/>
              <a:t>Ant </a:t>
            </a:r>
            <a:endParaRPr lang="en-US" dirty="0"/>
          </a:p>
        </p:txBody>
      </p:sp>
    </p:spTree>
    <p:extLst>
      <p:ext uri="{BB962C8B-B14F-4D97-AF65-F5344CB8AC3E}">
        <p14:creationId xmlns:p14="http://schemas.microsoft.com/office/powerpoint/2010/main" val="25486367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click-spam</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2F2986E6-5950-B84B-BE72-F18D94202B28}" type="slidenum">
              <a:rPr lang="en-US" smtClean="0">
                <a:latin typeface="Tw Cen MT"/>
              </a:rPr>
              <a:pPr/>
              <a:t>5</a:t>
            </a:fld>
            <a:endParaRPr lang="en-US" dirty="0">
              <a:latin typeface="Tw Cen MT"/>
            </a:endParaRPr>
          </a:p>
        </p:txBody>
      </p:sp>
      <p:sp>
        <p:nvSpPr>
          <p:cNvPr id="5" name="Content Placeholder 4"/>
          <p:cNvSpPr>
            <a:spLocks noGrp="1"/>
          </p:cNvSpPr>
          <p:nvPr>
            <p:ph sz="quarter" idx="1"/>
          </p:nvPr>
        </p:nvSpPr>
        <p:spPr/>
        <p:txBody>
          <a:bodyPr>
            <a:normAutofit/>
          </a:bodyPr>
          <a:lstStyle/>
          <a:p>
            <a:endParaRPr lang="en-US" sz="2400" dirty="0" smtClean="0"/>
          </a:p>
          <a:p>
            <a:r>
              <a:rPr lang="en-US" sz="2400" dirty="0" smtClean="0"/>
              <a:t>Ad networks </a:t>
            </a:r>
            <a:r>
              <a:rPr lang="en-US" sz="2400" dirty="0" smtClean="0">
                <a:solidFill>
                  <a:srgbClr val="0000FF"/>
                </a:solidFill>
              </a:rPr>
              <a:t>try to mitigate click-spam</a:t>
            </a:r>
          </a:p>
          <a:p>
            <a:pPr lvl="1"/>
            <a:r>
              <a:rPr lang="en-US" sz="2400" dirty="0" smtClean="0"/>
              <a:t>To maintain long time advertiser relationships</a:t>
            </a:r>
          </a:p>
          <a:p>
            <a:pPr lvl="1"/>
            <a:r>
              <a:rPr lang="en-US" sz="2400" dirty="0" smtClean="0"/>
              <a:t>For fear of PR backlash</a:t>
            </a:r>
          </a:p>
          <a:p>
            <a:pPr marL="0" indent="0">
              <a:buNone/>
            </a:pPr>
            <a:endParaRPr lang="en-US" sz="2400" dirty="0" smtClean="0"/>
          </a:p>
          <a:p>
            <a:pPr marL="0" indent="0">
              <a:buNone/>
            </a:pPr>
            <a:endParaRPr lang="en-US" sz="2400" dirty="0" smtClean="0"/>
          </a:p>
          <a:p>
            <a:pPr marL="0" indent="0">
              <a:buNone/>
            </a:pPr>
            <a:endParaRPr lang="en-US" sz="2400" dirty="0"/>
          </a:p>
          <a:p>
            <a:pPr marL="0" indent="0">
              <a:buNone/>
            </a:pPr>
            <a:endParaRPr lang="en-US" sz="2400" dirty="0" smtClean="0"/>
          </a:p>
          <a:p>
            <a:r>
              <a:rPr lang="en-US" sz="2400" dirty="0" smtClean="0"/>
              <a:t>Arms race</a:t>
            </a:r>
          </a:p>
          <a:p>
            <a:pPr lvl="1"/>
            <a:r>
              <a:rPr lang="en-US" sz="2400" dirty="0" smtClean="0"/>
              <a:t>Click-spam techniques have also evolved</a:t>
            </a:r>
          </a:p>
          <a:p>
            <a:pPr marL="365720" lvl="1" indent="0">
              <a:buNone/>
            </a:pPr>
            <a:endParaRPr lang="en-US" sz="2400" dirty="0"/>
          </a:p>
        </p:txBody>
      </p:sp>
      <p:pic>
        <p:nvPicPr>
          <p:cNvPr id="10" name="Picture 9" descr="Screen Shot 2013-11-05 at 10.06.36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1284" y="1970618"/>
            <a:ext cx="8610599" cy="4159357"/>
          </a:xfrm>
          <a:prstGeom prst="rect">
            <a:avLst/>
          </a:prstGeom>
          <a:ln w="57150" cmpd="sng">
            <a:solidFill>
              <a:srgbClr val="0000FF"/>
            </a:solidFill>
          </a:ln>
        </p:spPr>
      </p:pic>
    </p:spTree>
    <p:extLst>
      <p:ext uri="{BB962C8B-B14F-4D97-AF65-F5344CB8AC3E}">
        <p14:creationId xmlns:p14="http://schemas.microsoft.com/office/powerpoint/2010/main" val="25966481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990600"/>
          </a:xfrm>
        </p:spPr>
        <p:txBody>
          <a:bodyPr>
            <a:normAutofit/>
          </a:bodyPr>
          <a:lstStyle/>
          <a:p>
            <a:pPr algn="ctr"/>
            <a:r>
              <a:rPr lang="en-US" sz="3600" dirty="0" smtClean="0">
                <a:solidFill>
                  <a:srgbClr val="800000"/>
                </a:solidFill>
              </a:rPr>
              <a:t>This talk</a:t>
            </a:r>
            <a:endParaRPr lang="en-US" sz="3600" dirty="0">
              <a:solidFill>
                <a:srgbClr val="800000"/>
              </a:solidFill>
            </a:endParaRPr>
          </a:p>
        </p:txBody>
      </p:sp>
      <p:sp>
        <p:nvSpPr>
          <p:cNvPr id="3" name="Footer Placeholder 2"/>
          <p:cNvSpPr>
            <a:spLocks noGrp="1"/>
          </p:cNvSpPr>
          <p:nvPr>
            <p:ph type="ftr" sz="quarter" idx="11"/>
          </p:nvPr>
        </p:nvSpPr>
        <p:spPr/>
        <p:txBody>
          <a:bodyPr/>
          <a:lstStyle/>
          <a:p>
            <a:endParaRPr lang="en-US" dirty="0">
              <a:solidFill>
                <a:srgbClr val="775F55"/>
              </a:solidFill>
              <a:latin typeface="Tw Cen MT"/>
            </a:endParaRPr>
          </a:p>
        </p:txBody>
      </p:sp>
      <p:sp>
        <p:nvSpPr>
          <p:cNvPr id="4" name="Slide Number Placeholder 3"/>
          <p:cNvSpPr>
            <a:spLocks noGrp="1"/>
          </p:cNvSpPr>
          <p:nvPr>
            <p:ph type="sldNum" sz="quarter" idx="12"/>
          </p:nvPr>
        </p:nvSpPr>
        <p:spPr/>
        <p:txBody>
          <a:bodyPr>
            <a:normAutofit fontScale="85000" lnSpcReduction="20000"/>
          </a:bodyPr>
          <a:lstStyle/>
          <a:p>
            <a:fld id="{2F2986E6-5950-B84B-BE72-F18D94202B28}" type="slidenum">
              <a:rPr lang="en-US" smtClean="0">
                <a:latin typeface="Tw Cen MT"/>
              </a:rPr>
              <a:pPr/>
              <a:t>6</a:t>
            </a:fld>
            <a:endParaRPr lang="en-US" dirty="0">
              <a:latin typeface="Tw Cen MT"/>
            </a:endParaRPr>
          </a:p>
        </p:txBody>
      </p:sp>
      <p:sp>
        <p:nvSpPr>
          <p:cNvPr id="5" name="Content Placeholder 4"/>
          <p:cNvSpPr>
            <a:spLocks noGrp="1"/>
          </p:cNvSpPr>
          <p:nvPr>
            <p:ph sz="quarter" idx="1"/>
          </p:nvPr>
        </p:nvSpPr>
        <p:spPr/>
        <p:txBody>
          <a:bodyPr/>
          <a:lstStyle/>
          <a:p>
            <a:r>
              <a:rPr lang="en-US" dirty="0" smtClean="0"/>
              <a:t>ViceROI: Click-spam mitigation algorithm </a:t>
            </a:r>
          </a:p>
          <a:p>
            <a:pPr lvl="1"/>
            <a:r>
              <a:rPr lang="en-US" dirty="0" smtClean="0"/>
              <a:t>Can be </a:t>
            </a:r>
            <a:r>
              <a:rPr lang="en-US" dirty="0" smtClean="0">
                <a:solidFill>
                  <a:srgbClr val="0000FF"/>
                </a:solidFill>
              </a:rPr>
              <a:t>used by ad network</a:t>
            </a:r>
          </a:p>
          <a:p>
            <a:pPr lvl="1"/>
            <a:r>
              <a:rPr lang="en-US" dirty="0" smtClean="0"/>
              <a:t>Looks at the financial motives</a:t>
            </a:r>
          </a:p>
          <a:p>
            <a:pPr lvl="1"/>
            <a:r>
              <a:rPr lang="en-US" dirty="0" smtClean="0"/>
              <a:t>Catches diverse click-spam attacks</a:t>
            </a:r>
          </a:p>
          <a:p>
            <a:pPr marL="365720" lvl="1" indent="0">
              <a:buNone/>
            </a:pPr>
            <a:endParaRPr lang="en-US" dirty="0" smtClean="0"/>
          </a:p>
          <a:p>
            <a:pPr marL="365720" lvl="1" indent="0">
              <a:buNone/>
            </a:pPr>
            <a:endParaRPr lang="en-US" dirty="0"/>
          </a:p>
          <a:p>
            <a:r>
              <a:rPr lang="en-US" dirty="0" smtClean="0"/>
              <a:t>Let us begin by looking at an example</a:t>
            </a:r>
          </a:p>
          <a:p>
            <a:pPr lvl="1"/>
            <a:r>
              <a:rPr lang="en-US" sz="2800" dirty="0" smtClean="0"/>
              <a:t>sophisticated </a:t>
            </a:r>
            <a:r>
              <a:rPr lang="en-US" sz="2800" dirty="0"/>
              <a:t>botnet driven click-fraud</a:t>
            </a:r>
          </a:p>
          <a:p>
            <a:pPr lvl="1"/>
            <a:endParaRPr lang="en-US" dirty="0"/>
          </a:p>
        </p:txBody>
      </p:sp>
    </p:spTree>
    <p:extLst>
      <p:ext uri="{BB962C8B-B14F-4D97-AF65-F5344CB8AC3E}">
        <p14:creationId xmlns:p14="http://schemas.microsoft.com/office/powerpoint/2010/main" val="21688416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2F2986E6-5950-B84B-BE72-F18D94202B28}" type="slidenum">
              <a:rPr lang="en-US" smtClean="0">
                <a:solidFill>
                  <a:srgbClr val="472520"/>
                </a:solidFill>
                <a:latin typeface="Tw Cen MT"/>
              </a:rPr>
              <a:pPr/>
              <a:t>7</a:t>
            </a:fld>
            <a:endParaRPr lang="en-US" dirty="0">
              <a:solidFill>
                <a:srgbClr val="472520"/>
              </a:solidFill>
              <a:latin typeface="Tw Cen MT"/>
            </a:endParaRPr>
          </a:p>
        </p:txBody>
      </p:sp>
      <p:sp>
        <p:nvSpPr>
          <p:cNvPr id="2" name="Title 1"/>
          <p:cNvSpPr>
            <a:spLocks noGrp="1"/>
          </p:cNvSpPr>
          <p:nvPr>
            <p:ph type="title" idx="4294967295"/>
          </p:nvPr>
        </p:nvSpPr>
        <p:spPr>
          <a:xfrm>
            <a:off x="0" y="152400"/>
            <a:ext cx="9144000" cy="990600"/>
          </a:xfrm>
        </p:spPr>
        <p:txBody>
          <a:bodyPr>
            <a:normAutofit/>
          </a:bodyPr>
          <a:lstStyle/>
          <a:p>
            <a:pPr algn="ctr"/>
            <a:r>
              <a:rPr lang="en-US" sz="3600" dirty="0" smtClean="0">
                <a:solidFill>
                  <a:srgbClr val="800000"/>
                </a:solidFill>
              </a:rPr>
              <a:t>Malware driven click fraud</a:t>
            </a:r>
            <a:endParaRPr lang="en-US" sz="3600" dirty="0">
              <a:solidFill>
                <a:srgbClr val="800000"/>
              </a:solidFill>
            </a:endParaRPr>
          </a:p>
        </p:txBody>
      </p:sp>
      <p:grpSp>
        <p:nvGrpSpPr>
          <p:cNvPr id="13" name="Group 12"/>
          <p:cNvGrpSpPr/>
          <p:nvPr/>
        </p:nvGrpSpPr>
        <p:grpSpPr>
          <a:xfrm>
            <a:off x="6012448" y="1900977"/>
            <a:ext cx="2396050" cy="1917700"/>
            <a:chOff x="6012448" y="1900976"/>
            <a:chExt cx="2396050" cy="1917700"/>
          </a:xfrm>
        </p:grpSpPr>
        <p:pic>
          <p:nvPicPr>
            <p:cNvPr id="11" name="Picture 10" descr="MC900431576.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12448" y="1900976"/>
              <a:ext cx="1905000" cy="1917700"/>
            </a:xfrm>
            <a:prstGeom prst="rect">
              <a:avLst/>
            </a:prstGeom>
          </p:spPr>
        </p:pic>
        <p:pic>
          <p:nvPicPr>
            <p:cNvPr id="12" name="Picture 11" descr="Screen shot 2012-04-20 at 2.20.07 A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6397" y="2958251"/>
              <a:ext cx="982101" cy="860425"/>
            </a:xfrm>
            <a:prstGeom prst="rect">
              <a:avLst/>
            </a:prstGeom>
          </p:spPr>
        </p:pic>
      </p:grpSp>
      <p:cxnSp>
        <p:nvCxnSpPr>
          <p:cNvPr id="15" name="Curved Connector 14"/>
          <p:cNvCxnSpPr>
            <a:stCxn id="7" idx="3"/>
            <a:endCxn id="11" idx="1"/>
          </p:cNvCxnSpPr>
          <p:nvPr/>
        </p:nvCxnSpPr>
        <p:spPr>
          <a:xfrm>
            <a:off x="3540383" y="1913974"/>
            <a:ext cx="2472067" cy="945853"/>
          </a:xfrm>
          <a:prstGeom prst="curvedConnector3">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674067" y="1437404"/>
            <a:ext cx="5012735"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defTabSz="457148"/>
            <a:r>
              <a:rPr lang="en-US" sz="1600" dirty="0">
                <a:solidFill>
                  <a:prstClr val="black"/>
                </a:solidFill>
                <a:latin typeface="Tw Cen MT"/>
              </a:rPr>
              <a:t>(BOTID=50018&amp;SEARCH-ENGINE-NAME&amp;q=books) </a:t>
            </a:r>
            <a:r>
              <a:rPr lang="en-US" sz="1600" baseline="-25000" dirty="0">
                <a:solidFill>
                  <a:prstClr val="black"/>
                </a:solidFill>
                <a:latin typeface="Tw Cen MT"/>
              </a:rPr>
              <a:t>Base64</a:t>
            </a:r>
          </a:p>
        </p:txBody>
      </p:sp>
      <p:sp>
        <p:nvSpPr>
          <p:cNvPr id="21" name="TextBox 20"/>
          <p:cNvSpPr txBox="1"/>
          <p:nvPr/>
        </p:nvSpPr>
        <p:spPr>
          <a:xfrm>
            <a:off x="6213880" y="3657602"/>
            <a:ext cx="2066266" cy="646331"/>
          </a:xfrm>
          <a:prstGeom prst="rect">
            <a:avLst/>
          </a:prstGeom>
          <a:noFill/>
        </p:spPr>
        <p:txBody>
          <a:bodyPr wrap="none" rtlCol="0">
            <a:spAutoFit/>
          </a:bodyPr>
          <a:lstStyle/>
          <a:p>
            <a:pPr defTabSz="457148"/>
            <a:r>
              <a:rPr lang="en-US" dirty="0">
                <a:solidFill>
                  <a:prstClr val="black"/>
                </a:solidFill>
                <a:latin typeface="Tw Cen MT"/>
                <a:ea typeface="ヒラギノ角ゴ Pro W3"/>
                <a:cs typeface="Arial" charset="0"/>
              </a:rPr>
              <a:t>Botmaster generates </a:t>
            </a:r>
          </a:p>
          <a:p>
            <a:pPr defTabSz="457148"/>
            <a:r>
              <a:rPr lang="en-US" dirty="0">
                <a:solidFill>
                  <a:prstClr val="black"/>
                </a:solidFill>
                <a:latin typeface="Tw Cen MT"/>
                <a:ea typeface="ヒラギノ角ゴ Pro W3"/>
                <a:cs typeface="Arial" charset="0"/>
              </a:rPr>
              <a:t>list of publishers </a:t>
            </a:r>
          </a:p>
        </p:txBody>
      </p:sp>
      <p:cxnSp>
        <p:nvCxnSpPr>
          <p:cNvPr id="23" name="Curved Connector 22"/>
          <p:cNvCxnSpPr/>
          <p:nvPr/>
        </p:nvCxnSpPr>
        <p:spPr>
          <a:xfrm rot="10800000" flipV="1">
            <a:off x="3866571" y="3471332"/>
            <a:ext cx="2779762" cy="433581"/>
          </a:xfrm>
          <a:prstGeom prst="curvedConnector3">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784599" y="3149601"/>
            <a:ext cx="1641218" cy="369332"/>
          </a:xfrm>
          <a:prstGeom prst="rect">
            <a:avLst/>
          </a:prstGeom>
          <a:noFill/>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defTabSz="457148"/>
            <a:r>
              <a:rPr lang="en-US" dirty="0">
                <a:solidFill>
                  <a:srgbClr val="FF0000"/>
                </a:solidFill>
                <a:latin typeface="Tw Cen MT"/>
              </a:rPr>
              <a:t>Publisher List</a:t>
            </a:r>
          </a:p>
        </p:txBody>
      </p:sp>
      <p:cxnSp>
        <p:nvCxnSpPr>
          <p:cNvPr id="28" name="Curved Connector 27"/>
          <p:cNvCxnSpPr>
            <a:endCxn id="24" idx="1"/>
          </p:cNvCxnSpPr>
          <p:nvPr/>
        </p:nvCxnSpPr>
        <p:spPr>
          <a:xfrm>
            <a:off x="3866571" y="4023895"/>
            <a:ext cx="1895219" cy="795421"/>
          </a:xfrm>
          <a:prstGeom prst="curvedConnector3">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3657600" y="4953000"/>
            <a:ext cx="1407356" cy="369332"/>
          </a:xfrm>
          <a:prstGeom prst="rect">
            <a:avLst/>
          </a:prstGeom>
          <a:noFill/>
          <a:effectLst/>
        </p:spPr>
        <p:style>
          <a:lnRef idx="1">
            <a:schemeClr val="accent2"/>
          </a:lnRef>
          <a:fillRef idx="2">
            <a:schemeClr val="accent2"/>
          </a:fillRef>
          <a:effectRef idx="1">
            <a:schemeClr val="accent2"/>
          </a:effectRef>
          <a:fontRef idx="minor">
            <a:schemeClr val="dk1"/>
          </a:fontRef>
        </p:style>
        <p:txBody>
          <a:bodyPr wrap="none" rtlCol="0">
            <a:spAutoFit/>
          </a:bodyPr>
          <a:lstStyle/>
          <a:p>
            <a:pPr defTabSz="457148"/>
            <a:r>
              <a:rPr lang="en-US" dirty="0">
                <a:solidFill>
                  <a:srgbClr val="FF0000"/>
                </a:solidFill>
                <a:latin typeface="Tw Cen MT"/>
              </a:rPr>
              <a:t>Publisher URL </a:t>
            </a:r>
          </a:p>
        </p:txBody>
      </p:sp>
      <p:cxnSp>
        <p:nvCxnSpPr>
          <p:cNvPr id="35" name="Straight Arrow Connector 34"/>
          <p:cNvCxnSpPr>
            <a:stCxn id="24" idx="2"/>
          </p:cNvCxnSpPr>
          <p:nvPr/>
        </p:nvCxnSpPr>
        <p:spPr>
          <a:xfrm>
            <a:off x="6737684" y="4986421"/>
            <a:ext cx="0" cy="65237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8" name="Oval 37"/>
          <p:cNvSpPr/>
          <p:nvPr/>
        </p:nvSpPr>
        <p:spPr>
          <a:xfrm>
            <a:off x="6403469" y="5715000"/>
            <a:ext cx="120315" cy="13368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148"/>
            <a:endParaRPr lang="en-US" dirty="0">
              <a:solidFill>
                <a:prstClr val="white"/>
              </a:solidFill>
              <a:latin typeface="Tw Cen MT"/>
            </a:endParaRPr>
          </a:p>
        </p:txBody>
      </p:sp>
      <p:sp>
        <p:nvSpPr>
          <p:cNvPr id="39" name="Oval 38"/>
          <p:cNvSpPr/>
          <p:nvPr/>
        </p:nvSpPr>
        <p:spPr>
          <a:xfrm>
            <a:off x="6684211" y="5720354"/>
            <a:ext cx="120315" cy="13368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148"/>
            <a:endParaRPr lang="en-US" dirty="0">
              <a:solidFill>
                <a:prstClr val="white"/>
              </a:solidFill>
              <a:latin typeface="Tw Cen MT"/>
            </a:endParaRPr>
          </a:p>
        </p:txBody>
      </p:sp>
      <p:sp>
        <p:nvSpPr>
          <p:cNvPr id="40" name="Oval 39"/>
          <p:cNvSpPr/>
          <p:nvPr/>
        </p:nvSpPr>
        <p:spPr>
          <a:xfrm>
            <a:off x="6983645" y="5720352"/>
            <a:ext cx="120315" cy="13368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148"/>
            <a:endParaRPr lang="en-US" dirty="0">
              <a:solidFill>
                <a:prstClr val="white"/>
              </a:solidFill>
              <a:latin typeface="Tw Cen MT"/>
            </a:endParaRPr>
          </a:p>
        </p:txBody>
      </p:sp>
      <p:cxnSp>
        <p:nvCxnSpPr>
          <p:cNvPr id="42" name="Straight Arrow Connector 41"/>
          <p:cNvCxnSpPr/>
          <p:nvPr/>
        </p:nvCxnSpPr>
        <p:spPr>
          <a:xfrm flipH="1">
            <a:off x="6737686" y="5910184"/>
            <a:ext cx="6683" cy="26201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3" name="Rounded Rectangle 42"/>
          <p:cNvSpPr/>
          <p:nvPr/>
        </p:nvSpPr>
        <p:spPr>
          <a:xfrm>
            <a:off x="5788525" y="6238363"/>
            <a:ext cx="1951790" cy="33421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148"/>
            <a:r>
              <a:rPr lang="en-US" dirty="0">
                <a:solidFill>
                  <a:prstClr val="white"/>
                </a:solidFill>
                <a:latin typeface="Tw Cen MT"/>
              </a:rPr>
              <a:t>AD URL</a:t>
            </a:r>
          </a:p>
        </p:txBody>
      </p:sp>
      <p:sp>
        <p:nvSpPr>
          <p:cNvPr id="44" name="TextBox 43"/>
          <p:cNvSpPr txBox="1"/>
          <p:nvPr/>
        </p:nvSpPr>
        <p:spPr>
          <a:xfrm>
            <a:off x="7270046" y="5368246"/>
            <a:ext cx="1428596" cy="646331"/>
          </a:xfrm>
          <a:prstGeom prst="rect">
            <a:avLst/>
          </a:prstGeom>
          <a:noFill/>
          <a:effectLst/>
        </p:spPr>
        <p:style>
          <a:lnRef idx="1">
            <a:schemeClr val="accent2"/>
          </a:lnRef>
          <a:fillRef idx="2">
            <a:schemeClr val="accent2"/>
          </a:fillRef>
          <a:effectRef idx="1">
            <a:schemeClr val="accent2"/>
          </a:effectRef>
          <a:fontRef idx="minor">
            <a:schemeClr val="dk1"/>
          </a:fontRef>
        </p:style>
        <p:txBody>
          <a:bodyPr wrap="none" rtlCol="0">
            <a:spAutoFit/>
          </a:bodyPr>
          <a:lstStyle/>
          <a:p>
            <a:pPr algn="ctr" defTabSz="457148"/>
            <a:r>
              <a:rPr lang="en-US" dirty="0">
                <a:solidFill>
                  <a:srgbClr val="FF0000"/>
                </a:solidFill>
                <a:latin typeface="Tw Cen MT"/>
              </a:rPr>
              <a:t>Auto-Redirect</a:t>
            </a:r>
          </a:p>
          <a:p>
            <a:pPr algn="ctr" defTabSz="457148"/>
            <a:r>
              <a:rPr lang="en-US" dirty="0">
                <a:solidFill>
                  <a:srgbClr val="FF0000"/>
                </a:solidFill>
                <a:latin typeface="Tw Cen MT"/>
              </a:rPr>
              <a:t>(Fraud)</a:t>
            </a:r>
          </a:p>
        </p:txBody>
      </p:sp>
      <p:sp>
        <p:nvSpPr>
          <p:cNvPr id="24" name="Rounded Rectangle 23"/>
          <p:cNvSpPr/>
          <p:nvPr/>
        </p:nvSpPr>
        <p:spPr>
          <a:xfrm>
            <a:off x="5761789" y="4652211"/>
            <a:ext cx="1951790" cy="334211"/>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148"/>
            <a:r>
              <a:rPr lang="en-US" dirty="0">
                <a:solidFill>
                  <a:srgbClr val="EBDDC3"/>
                </a:solidFill>
                <a:latin typeface="Tw Cen MT"/>
              </a:rPr>
              <a:t>www.moo.com</a:t>
            </a:r>
          </a:p>
        </p:txBody>
      </p:sp>
      <p:grpSp>
        <p:nvGrpSpPr>
          <p:cNvPr id="22" name="Group 21"/>
          <p:cNvGrpSpPr/>
          <p:nvPr/>
        </p:nvGrpSpPr>
        <p:grpSpPr>
          <a:xfrm>
            <a:off x="228602" y="1255889"/>
            <a:ext cx="3311781" cy="1702364"/>
            <a:chOff x="228600" y="1255888"/>
            <a:chExt cx="3311781" cy="1702364"/>
          </a:xfrm>
        </p:grpSpPr>
        <p:grpSp>
          <p:nvGrpSpPr>
            <p:cNvPr id="10" name="Group 9"/>
            <p:cNvGrpSpPr/>
            <p:nvPr/>
          </p:nvGrpSpPr>
          <p:grpSpPr>
            <a:xfrm>
              <a:off x="228600" y="1566334"/>
              <a:ext cx="3311781" cy="1391918"/>
              <a:chOff x="228600" y="1775326"/>
              <a:chExt cx="3311781" cy="1182925"/>
            </a:xfrm>
          </p:grpSpPr>
          <p:pic>
            <p:nvPicPr>
              <p:cNvPr id="7" name="Picture 6" descr="Screen shot 2012-04-20 at 3.35.15 AM.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81001" y="1775326"/>
                <a:ext cx="3159380" cy="590884"/>
              </a:xfrm>
              <a:prstGeom prst="rect">
                <a:avLst/>
              </a:prstGeom>
              <a:ln>
                <a:solidFill>
                  <a:srgbClr val="000000"/>
                </a:solidFill>
              </a:ln>
            </p:spPr>
          </p:pic>
          <p:pic>
            <p:nvPicPr>
              <p:cNvPr id="8" name="Picture 7" descr="lady"/>
              <p:cNvPicPr>
                <a:picLocks noChangeAspect="1"/>
              </p:cNvPicPr>
              <p:nvPr/>
            </p:nvPicPr>
            <p:blipFill>
              <a:blip r:embed="rId6">
                <a:extLst>
                  <a:ext uri="{28A0092B-C50C-407E-A947-70E740481C1C}">
                    <a14:useLocalDpi xmlns:a14="http://schemas.microsoft.com/office/drawing/2010/main"/>
                  </a:ext>
                </a:extLst>
              </a:blip>
              <a:stretch>
                <a:fillRect/>
              </a:stretch>
            </p:blipFill>
            <p:spPr>
              <a:xfrm flipH="1">
                <a:off x="2619677" y="2009072"/>
                <a:ext cx="920704" cy="949179"/>
              </a:xfrm>
              <a:prstGeom prst="rect">
                <a:avLst/>
              </a:prstGeom>
            </p:spPr>
          </p:pic>
          <p:sp>
            <p:nvSpPr>
              <p:cNvPr id="9" name="TextBox 8"/>
              <p:cNvSpPr txBox="1"/>
              <p:nvPr/>
            </p:nvSpPr>
            <p:spPr>
              <a:xfrm>
                <a:off x="228600" y="2362200"/>
                <a:ext cx="2394819" cy="313878"/>
              </a:xfrm>
              <a:prstGeom prst="rect">
                <a:avLst/>
              </a:prstGeom>
              <a:noFill/>
            </p:spPr>
            <p:txBody>
              <a:bodyPr wrap="none" rtlCol="0">
                <a:spAutoFit/>
              </a:bodyPr>
              <a:lstStyle/>
              <a:p>
                <a:pPr defTabSz="457148"/>
                <a:r>
                  <a:rPr lang="en-US" dirty="0">
                    <a:solidFill>
                      <a:prstClr val="black"/>
                    </a:solidFill>
                    <a:latin typeface="Tw Cen MT"/>
                    <a:ea typeface="ヒラギノ角ゴ Pro W3"/>
                    <a:cs typeface="Arial" charset="0"/>
                  </a:rPr>
                  <a:t>Jane </a:t>
                </a:r>
                <a:r>
                  <a:rPr lang="en-US" dirty="0">
                    <a:solidFill>
                      <a:srgbClr val="0000FF"/>
                    </a:solidFill>
                    <a:latin typeface="Tw Cen MT"/>
                    <a:ea typeface="ヒラギノ角ゴ Pro W3"/>
                    <a:cs typeface="Arial" charset="0"/>
                  </a:rPr>
                  <a:t>searches</a:t>
                </a:r>
                <a:r>
                  <a:rPr lang="en-US" dirty="0">
                    <a:solidFill>
                      <a:prstClr val="black"/>
                    </a:solidFill>
                    <a:latin typeface="Tw Cen MT"/>
                    <a:ea typeface="ヒラギノ角ゴ Pro W3"/>
                    <a:cs typeface="Arial" charset="0"/>
                  </a:rPr>
                  <a:t> for books</a:t>
                </a:r>
              </a:p>
            </p:txBody>
          </p:sp>
        </p:grpSp>
        <p:sp>
          <p:nvSpPr>
            <p:cNvPr id="17" name="TextBox 16"/>
            <p:cNvSpPr txBox="1"/>
            <p:nvPr/>
          </p:nvSpPr>
          <p:spPr>
            <a:xfrm>
              <a:off x="479777" y="1255888"/>
              <a:ext cx="2314343" cy="369332"/>
            </a:xfrm>
            <a:prstGeom prst="rect">
              <a:avLst/>
            </a:prstGeom>
            <a:solidFill>
              <a:srgbClr val="FFFFFF"/>
            </a:solidFill>
            <a:ln>
              <a:solidFill>
                <a:srgbClr val="000000"/>
              </a:solidFill>
            </a:ln>
          </p:spPr>
          <p:txBody>
            <a:bodyPr wrap="none" rtlCol="0">
              <a:spAutoFit/>
            </a:bodyPr>
            <a:lstStyle/>
            <a:p>
              <a:pPr defTabSz="914400" fontAlgn="base">
                <a:spcBef>
                  <a:spcPct val="0"/>
                </a:spcBef>
                <a:spcAft>
                  <a:spcPct val="0"/>
                </a:spcAft>
              </a:pPr>
              <a:r>
                <a:rPr lang="en-US" dirty="0">
                  <a:solidFill>
                    <a:srgbClr val="000000"/>
                  </a:solidFill>
                  <a:latin typeface="Arial" charset="0"/>
                  <a:ea typeface="ヒラギノ角ゴ Pro W3"/>
                  <a:cs typeface="Arial" charset="0"/>
                </a:rPr>
                <a:t>Malware infected PC</a:t>
              </a:r>
            </a:p>
          </p:txBody>
        </p:sp>
      </p:grpSp>
      <p:grpSp>
        <p:nvGrpSpPr>
          <p:cNvPr id="25" name="Group 24"/>
          <p:cNvGrpSpPr/>
          <p:nvPr/>
        </p:nvGrpSpPr>
        <p:grpSpPr>
          <a:xfrm>
            <a:off x="304800" y="3002845"/>
            <a:ext cx="3248946" cy="2139287"/>
            <a:chOff x="304800" y="3002844"/>
            <a:chExt cx="3248946" cy="2139287"/>
          </a:xfrm>
        </p:grpSpPr>
        <p:grpSp>
          <p:nvGrpSpPr>
            <p:cNvPr id="45" name="Group 44"/>
            <p:cNvGrpSpPr/>
            <p:nvPr/>
          </p:nvGrpSpPr>
          <p:grpSpPr>
            <a:xfrm>
              <a:off x="304800" y="3257846"/>
              <a:ext cx="3248946" cy="1884285"/>
              <a:chOff x="304800" y="3257846"/>
              <a:chExt cx="3248946" cy="1884285"/>
            </a:xfrm>
          </p:grpSpPr>
          <p:pic>
            <p:nvPicPr>
              <p:cNvPr id="18" name="Picture 17" descr="Screen shot 2012-04-20 at 3.52.37 AM.pn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81000" y="3257846"/>
                <a:ext cx="3172746" cy="1121659"/>
              </a:xfrm>
              <a:prstGeom prst="rect">
                <a:avLst/>
              </a:prstGeom>
              <a:ln>
                <a:solidFill>
                  <a:srgbClr val="000000"/>
                </a:solidFill>
              </a:ln>
            </p:spPr>
          </p:pic>
          <p:sp>
            <p:nvSpPr>
              <p:cNvPr id="20" name="TextBox 19"/>
              <p:cNvSpPr txBox="1"/>
              <p:nvPr/>
            </p:nvSpPr>
            <p:spPr>
              <a:xfrm>
                <a:off x="304800" y="4495800"/>
                <a:ext cx="1611476" cy="646331"/>
              </a:xfrm>
              <a:prstGeom prst="rect">
                <a:avLst/>
              </a:prstGeom>
              <a:noFill/>
            </p:spPr>
            <p:txBody>
              <a:bodyPr wrap="none" rtlCol="0">
                <a:spAutoFit/>
              </a:bodyPr>
              <a:lstStyle/>
              <a:p>
                <a:pPr defTabSz="457148"/>
                <a:r>
                  <a:rPr lang="en-US" dirty="0">
                    <a:solidFill>
                      <a:prstClr val="black"/>
                    </a:solidFill>
                    <a:latin typeface="Tw Cen MT"/>
                    <a:ea typeface="ヒラギノ角ゴ Pro W3"/>
                    <a:cs typeface="Arial" charset="0"/>
                  </a:rPr>
                  <a:t>Jane clicks on a</a:t>
                </a:r>
              </a:p>
              <a:p>
                <a:pPr defTabSz="457148"/>
                <a:r>
                  <a:rPr lang="en-US" dirty="0">
                    <a:solidFill>
                      <a:srgbClr val="0000FF"/>
                    </a:solidFill>
                    <a:latin typeface="Tw Cen MT"/>
                    <a:ea typeface="ヒラギノ角ゴ Pro W3"/>
                    <a:cs typeface="Arial" charset="0"/>
                  </a:rPr>
                  <a:t>search</a:t>
                </a:r>
                <a:r>
                  <a:rPr lang="en-US" dirty="0">
                    <a:solidFill>
                      <a:prstClr val="black"/>
                    </a:solidFill>
                    <a:latin typeface="Tw Cen MT"/>
                    <a:ea typeface="ヒラギノ角ゴ Pro W3"/>
                    <a:cs typeface="Arial" charset="0"/>
                  </a:rPr>
                  <a:t> result</a:t>
                </a:r>
              </a:p>
            </p:txBody>
          </p:sp>
        </p:grpSp>
        <p:pic>
          <p:nvPicPr>
            <p:cNvPr id="36" name="Picture 35" descr="lady"/>
            <p:cNvPicPr>
              <a:picLocks noChangeAspect="1"/>
            </p:cNvPicPr>
            <p:nvPr/>
          </p:nvPicPr>
          <p:blipFill>
            <a:blip r:embed="rId6">
              <a:extLst>
                <a:ext uri="{28A0092B-C50C-407E-A947-70E740481C1C}">
                  <a14:useLocalDpi xmlns:a14="http://schemas.microsoft.com/office/drawing/2010/main"/>
                </a:ext>
              </a:extLst>
            </a:blip>
            <a:stretch>
              <a:fillRect/>
            </a:stretch>
          </p:blipFill>
          <p:spPr>
            <a:xfrm flipH="1">
              <a:off x="2588632" y="3898777"/>
              <a:ext cx="920704" cy="1116875"/>
            </a:xfrm>
            <a:prstGeom prst="rect">
              <a:avLst/>
            </a:prstGeom>
          </p:spPr>
        </p:pic>
        <p:sp>
          <p:nvSpPr>
            <p:cNvPr id="41" name="TextBox 40"/>
            <p:cNvSpPr txBox="1"/>
            <p:nvPr/>
          </p:nvSpPr>
          <p:spPr>
            <a:xfrm>
              <a:off x="491066" y="3002844"/>
              <a:ext cx="2314343" cy="369332"/>
            </a:xfrm>
            <a:prstGeom prst="rect">
              <a:avLst/>
            </a:prstGeom>
            <a:solidFill>
              <a:srgbClr val="FFFFFF"/>
            </a:solidFill>
            <a:ln>
              <a:solidFill>
                <a:schemeClr val="tx1"/>
              </a:solidFill>
            </a:ln>
          </p:spPr>
          <p:txBody>
            <a:bodyPr wrap="none" rtlCol="0">
              <a:spAutoFit/>
            </a:bodyPr>
            <a:lstStyle/>
            <a:p>
              <a:pPr defTabSz="914400" fontAlgn="base">
                <a:spcBef>
                  <a:spcPct val="0"/>
                </a:spcBef>
                <a:spcAft>
                  <a:spcPct val="0"/>
                </a:spcAft>
              </a:pPr>
              <a:r>
                <a:rPr lang="en-US" dirty="0">
                  <a:solidFill>
                    <a:prstClr val="black"/>
                  </a:solidFill>
                  <a:latin typeface="Arial" charset="0"/>
                  <a:ea typeface="ヒラギノ角ゴ Pro W3"/>
                  <a:cs typeface="Arial" charset="0"/>
                </a:rPr>
                <a:t>Malware infected PC</a:t>
              </a:r>
            </a:p>
          </p:txBody>
        </p:sp>
      </p:grpSp>
      <p:sp>
        <p:nvSpPr>
          <p:cNvPr id="3" name="TextBox 2"/>
          <p:cNvSpPr txBox="1"/>
          <p:nvPr/>
        </p:nvSpPr>
        <p:spPr>
          <a:xfrm>
            <a:off x="381001" y="5717054"/>
            <a:ext cx="3141530" cy="646331"/>
          </a:xfrm>
          <a:prstGeom prst="rect">
            <a:avLst/>
          </a:prstGeom>
          <a:noFill/>
        </p:spPr>
        <p:txBody>
          <a:bodyPr wrap="none" rtlCol="0">
            <a:spAutoFit/>
          </a:bodyPr>
          <a:lstStyle/>
          <a:p>
            <a:r>
              <a:rPr lang="en-US" dirty="0" smtClean="0">
                <a:solidFill>
                  <a:srgbClr val="FF0000"/>
                </a:solidFill>
              </a:rPr>
              <a:t>User wouldn’t know the malware</a:t>
            </a:r>
          </a:p>
          <a:p>
            <a:r>
              <a:rPr lang="en-US" dirty="0" smtClean="0">
                <a:solidFill>
                  <a:srgbClr val="FF0000"/>
                </a:solidFill>
              </a:rPr>
              <a:t>was doing click-fraud</a:t>
            </a:r>
            <a:endParaRPr lang="en-US" dirty="0">
              <a:solidFill>
                <a:srgbClr val="FF0000"/>
              </a:solidFill>
            </a:endParaRPr>
          </a:p>
        </p:txBody>
      </p:sp>
    </p:spTree>
    <p:extLst>
      <p:ext uri="{BB962C8B-B14F-4D97-AF65-F5344CB8AC3E}">
        <p14:creationId xmlns:p14="http://schemas.microsoft.com/office/powerpoint/2010/main" val="38960124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p:bldP spid="26" grpId="0" animBg="1"/>
      <p:bldP spid="29" grpId="0" animBg="1"/>
      <p:bldP spid="38" grpId="0" animBg="1"/>
      <p:bldP spid="39" grpId="0" animBg="1"/>
      <p:bldP spid="40" grpId="0" animBg="1"/>
      <p:bldP spid="43" grpId="0" animBg="1"/>
      <p:bldP spid="44" grpId="0" animBg="1"/>
      <p:bldP spid="24"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rmAutofit/>
          </a:bodyPr>
          <a:lstStyle/>
          <a:p>
            <a:pPr algn="ctr"/>
            <a:r>
              <a:rPr lang="en-US" sz="3600" dirty="0" smtClean="0">
                <a:solidFill>
                  <a:srgbClr val="800000"/>
                </a:solidFill>
              </a:rPr>
              <a:t>Malware driven click fraud</a:t>
            </a:r>
            <a:endParaRPr lang="en-US" sz="3600" dirty="0">
              <a:solidFill>
                <a:srgbClr val="80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2F2986E6-5950-B84B-BE72-F18D94202B28}" type="slidenum">
              <a:rPr lang="en-US" smtClean="0"/>
              <a:pPr/>
              <a:t>8</a:t>
            </a:fld>
            <a:endParaRPr lang="en-US" dirty="0"/>
          </a:p>
        </p:txBody>
      </p:sp>
      <p:sp>
        <p:nvSpPr>
          <p:cNvPr id="3" name="Content Placeholder 2"/>
          <p:cNvSpPr>
            <a:spLocks noGrp="1"/>
          </p:cNvSpPr>
          <p:nvPr>
            <p:ph sz="quarter" idx="1"/>
          </p:nvPr>
        </p:nvSpPr>
        <p:spPr>
          <a:xfrm>
            <a:off x="612648" y="1600200"/>
            <a:ext cx="8531351" cy="5257800"/>
          </a:xfrm>
        </p:spPr>
        <p:txBody>
          <a:bodyPr>
            <a:normAutofit fontScale="92500" lnSpcReduction="20000"/>
          </a:bodyPr>
          <a:lstStyle/>
          <a:p>
            <a:r>
              <a:rPr lang="en-US" sz="2600" dirty="0" smtClean="0"/>
              <a:t>Malware: TDL4 </a:t>
            </a:r>
          </a:p>
          <a:p>
            <a:endParaRPr lang="en-US" sz="2600" dirty="0"/>
          </a:p>
          <a:p>
            <a:r>
              <a:rPr lang="en-US" sz="2600" dirty="0" smtClean="0"/>
              <a:t>Peculiar behavior:</a:t>
            </a:r>
          </a:p>
          <a:p>
            <a:pPr lvl="1"/>
            <a:r>
              <a:rPr lang="en-US" dirty="0" smtClean="0"/>
              <a:t>Can </a:t>
            </a:r>
            <a:r>
              <a:rPr lang="en-US" dirty="0"/>
              <a:t>intercept and </a:t>
            </a:r>
            <a:r>
              <a:rPr lang="en-US" dirty="0">
                <a:solidFill>
                  <a:srgbClr val="0000FF"/>
                </a:solidFill>
              </a:rPr>
              <a:t>redirect all browser requests</a:t>
            </a:r>
          </a:p>
          <a:p>
            <a:pPr lvl="1"/>
            <a:r>
              <a:rPr lang="en-US" dirty="0" smtClean="0">
                <a:solidFill>
                  <a:srgbClr val="000000"/>
                </a:solidFill>
              </a:rPr>
              <a:t>O</a:t>
            </a:r>
            <a:r>
              <a:rPr lang="en-US" dirty="0" smtClean="0"/>
              <a:t>nly </a:t>
            </a:r>
            <a:r>
              <a:rPr lang="en-US" dirty="0"/>
              <a:t>1 </a:t>
            </a:r>
            <a:r>
              <a:rPr lang="en-US" dirty="0" smtClean="0"/>
              <a:t>click per IP address per day </a:t>
            </a:r>
          </a:p>
          <a:p>
            <a:pPr lvl="1"/>
            <a:r>
              <a:rPr lang="en-US" dirty="0" smtClean="0">
                <a:solidFill>
                  <a:srgbClr val="0000FF"/>
                </a:solidFill>
              </a:rPr>
              <a:t>Gates clicks</a:t>
            </a:r>
            <a:r>
              <a:rPr lang="en-US" dirty="0" smtClean="0"/>
              <a:t> on user actions</a:t>
            </a:r>
          </a:p>
          <a:p>
            <a:pPr marL="0" indent="0">
              <a:buNone/>
            </a:pPr>
            <a:endParaRPr lang="en-US" sz="2600" dirty="0" smtClean="0">
              <a:solidFill>
                <a:srgbClr val="0000FF"/>
              </a:solidFill>
            </a:endParaRPr>
          </a:p>
          <a:p>
            <a:r>
              <a:rPr lang="en-US" sz="2600" dirty="0" smtClean="0">
                <a:solidFill>
                  <a:srgbClr val="0000FF"/>
                </a:solidFill>
              </a:rPr>
              <a:t>Why?</a:t>
            </a:r>
          </a:p>
          <a:p>
            <a:pPr lvl="1"/>
            <a:r>
              <a:rPr lang="en-US" dirty="0" smtClean="0"/>
              <a:t>Tries to evade possible rules that an ad network have</a:t>
            </a:r>
          </a:p>
          <a:p>
            <a:pPr lvl="2"/>
            <a:r>
              <a:rPr lang="en-US" sz="2600" dirty="0" err="1" smtClean="0"/>
              <a:t>Javascript</a:t>
            </a:r>
            <a:r>
              <a:rPr lang="en-US" sz="2600" dirty="0"/>
              <a:t> </a:t>
            </a:r>
            <a:r>
              <a:rPr lang="en-US" sz="2600" dirty="0" smtClean="0"/>
              <a:t>– CSS based signatures</a:t>
            </a:r>
          </a:p>
          <a:p>
            <a:pPr lvl="2"/>
            <a:r>
              <a:rPr lang="en-US" sz="2600" dirty="0" smtClean="0"/>
              <a:t>IP thresholds </a:t>
            </a:r>
          </a:p>
          <a:p>
            <a:pPr lvl="2"/>
            <a:r>
              <a:rPr lang="en-US" sz="2600" dirty="0" smtClean="0"/>
              <a:t>Timing analysis – (e.g. when is a user most active)</a:t>
            </a:r>
          </a:p>
          <a:p>
            <a:pPr lvl="2"/>
            <a:endParaRPr lang="en-US" sz="2200" dirty="0" smtClean="0"/>
          </a:p>
          <a:p>
            <a:r>
              <a:rPr lang="en-US" sz="2600" dirty="0" smtClean="0">
                <a:solidFill>
                  <a:srgbClr val="0000FF"/>
                </a:solidFill>
              </a:rPr>
              <a:t>Defending against click-spam is getting hard</a:t>
            </a:r>
          </a:p>
          <a:p>
            <a:pPr lvl="1"/>
            <a:endParaRPr lang="en-US" sz="2200" dirty="0">
              <a:solidFill>
                <a:srgbClr val="0000FF"/>
              </a:solidFill>
            </a:endParaRPr>
          </a:p>
          <a:p>
            <a:pPr lvl="1"/>
            <a:endParaRPr lang="en-US" sz="2200" dirty="0">
              <a:solidFill>
                <a:srgbClr val="0000FF"/>
              </a:solidFill>
            </a:endParaRPr>
          </a:p>
          <a:p>
            <a:pPr marL="365720" lvl="1" indent="0">
              <a:buNone/>
            </a:pPr>
            <a:endParaRPr lang="en-US" sz="2200" dirty="0" smtClean="0"/>
          </a:p>
          <a:p>
            <a:endParaRPr lang="en-US" sz="2200" dirty="0" smtClean="0"/>
          </a:p>
          <a:p>
            <a:pPr marL="0" indent="0">
              <a:buNone/>
            </a:pPr>
            <a:endParaRPr lang="en-US" sz="2200" dirty="0" smtClean="0"/>
          </a:p>
          <a:p>
            <a:endParaRPr lang="en-US" sz="2200" dirty="0" smtClean="0"/>
          </a:p>
          <a:p>
            <a:pPr marL="0" indent="0">
              <a:buNone/>
            </a:pPr>
            <a:endParaRPr lang="en-US" sz="2200" dirty="0" smtClean="0"/>
          </a:p>
          <a:p>
            <a:endParaRPr lang="en-US" sz="2200" dirty="0"/>
          </a:p>
        </p:txBody>
      </p:sp>
    </p:spTree>
    <p:extLst>
      <p:ext uri="{BB962C8B-B14F-4D97-AF65-F5344CB8AC3E}">
        <p14:creationId xmlns:p14="http://schemas.microsoft.com/office/powerpoint/2010/main" val="21632651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3999" cy="990600"/>
          </a:xfrm>
        </p:spPr>
        <p:txBody>
          <a:bodyPr>
            <a:normAutofit/>
          </a:bodyPr>
          <a:lstStyle/>
          <a:p>
            <a:pPr algn="ctr"/>
            <a:r>
              <a:rPr lang="en-US" sz="3600" dirty="0" smtClean="0">
                <a:solidFill>
                  <a:srgbClr val="800000"/>
                </a:solidFill>
              </a:rPr>
              <a:t>Conversions as a signal</a:t>
            </a:r>
            <a:endParaRPr lang="en-US" sz="3600" dirty="0">
              <a:solidFill>
                <a:srgbClr val="800000"/>
              </a:solidFill>
            </a:endParaRPr>
          </a:p>
        </p:txBody>
      </p:sp>
      <p:sp>
        <p:nvSpPr>
          <p:cNvPr id="3" name="Footer Placeholder 2"/>
          <p:cNvSpPr>
            <a:spLocks noGrp="1"/>
          </p:cNvSpPr>
          <p:nvPr>
            <p:ph type="ftr" sz="quarter" idx="11"/>
          </p:nvPr>
        </p:nvSpPr>
        <p:spPr/>
        <p:txBody>
          <a:bodyPr/>
          <a:lstStyle/>
          <a:p>
            <a:endParaRPr lang="en-US" dirty="0">
              <a:solidFill>
                <a:srgbClr val="775F55"/>
              </a:solidFill>
              <a:latin typeface="Tw Cen MT"/>
            </a:endParaRPr>
          </a:p>
        </p:txBody>
      </p:sp>
      <p:sp>
        <p:nvSpPr>
          <p:cNvPr id="4" name="Slide Number Placeholder 3"/>
          <p:cNvSpPr>
            <a:spLocks noGrp="1"/>
          </p:cNvSpPr>
          <p:nvPr>
            <p:ph type="sldNum" sz="quarter" idx="12"/>
          </p:nvPr>
        </p:nvSpPr>
        <p:spPr/>
        <p:txBody>
          <a:bodyPr>
            <a:normAutofit fontScale="85000" lnSpcReduction="20000"/>
          </a:bodyPr>
          <a:lstStyle/>
          <a:p>
            <a:fld id="{2F2986E6-5950-B84B-BE72-F18D94202B28}" type="slidenum">
              <a:rPr lang="en-US" smtClean="0">
                <a:latin typeface="Tw Cen MT"/>
              </a:rPr>
              <a:pPr/>
              <a:t>9</a:t>
            </a:fld>
            <a:endParaRPr lang="en-US" dirty="0">
              <a:latin typeface="Tw Cen MT"/>
            </a:endParaRPr>
          </a:p>
        </p:txBody>
      </p:sp>
      <p:sp>
        <p:nvSpPr>
          <p:cNvPr id="5" name="Content Placeholder 4"/>
          <p:cNvSpPr>
            <a:spLocks noGrp="1"/>
          </p:cNvSpPr>
          <p:nvPr>
            <p:ph sz="quarter" idx="1"/>
          </p:nvPr>
        </p:nvSpPr>
        <p:spPr>
          <a:xfrm>
            <a:off x="429205" y="1516698"/>
            <a:ext cx="8714794" cy="5341301"/>
          </a:xfrm>
        </p:spPr>
        <p:txBody>
          <a:bodyPr>
            <a:normAutofit/>
          </a:bodyPr>
          <a:lstStyle/>
          <a:p>
            <a:r>
              <a:rPr lang="en-US" sz="2400" dirty="0" smtClean="0"/>
              <a:t>Conversions are </a:t>
            </a:r>
            <a:r>
              <a:rPr lang="en-US" sz="2400" dirty="0" smtClean="0">
                <a:solidFill>
                  <a:srgbClr val="0000FF"/>
                </a:solidFill>
              </a:rPr>
              <a:t>desirable actions </a:t>
            </a:r>
          </a:p>
          <a:p>
            <a:pPr lvl="1"/>
            <a:r>
              <a:rPr lang="en-US" sz="2400" dirty="0" smtClean="0"/>
              <a:t>On advertiser page: Email sign-up, purchase etc.</a:t>
            </a:r>
          </a:p>
          <a:p>
            <a:pPr lvl="1"/>
            <a:r>
              <a:rPr lang="en-US" sz="2400" dirty="0" smtClean="0"/>
              <a:t>Conversion tracking is </a:t>
            </a:r>
            <a:r>
              <a:rPr lang="en-US" sz="2400" dirty="0" smtClean="0">
                <a:solidFill>
                  <a:srgbClr val="0000FF"/>
                </a:solidFill>
              </a:rPr>
              <a:t>an optional service</a:t>
            </a:r>
          </a:p>
          <a:p>
            <a:pPr lvl="2"/>
            <a:r>
              <a:rPr lang="en-US" sz="2200" dirty="0" smtClean="0">
                <a:solidFill>
                  <a:srgbClr val="0000FF"/>
                </a:solidFill>
              </a:rPr>
              <a:t>Pixel on the checkout page</a:t>
            </a:r>
          </a:p>
          <a:p>
            <a:pPr lvl="1"/>
            <a:endParaRPr lang="en-US" sz="2400" dirty="0" smtClean="0"/>
          </a:p>
          <a:p>
            <a:pPr marL="365720" lvl="1" indent="0">
              <a:buNone/>
            </a:pPr>
            <a:endParaRPr lang="en-US" sz="2400" dirty="0"/>
          </a:p>
          <a:p>
            <a:r>
              <a:rPr lang="en-US" sz="2400" dirty="0" smtClean="0"/>
              <a:t>Using conversion to gauge traffic quality</a:t>
            </a:r>
          </a:p>
          <a:p>
            <a:pPr lvl="1"/>
            <a:r>
              <a:rPr lang="en-US" sz="2400" dirty="0" smtClean="0"/>
              <a:t>Cost-per-action (CPA) payment model</a:t>
            </a:r>
          </a:p>
          <a:p>
            <a:pPr lvl="1"/>
            <a:r>
              <a:rPr lang="en-US" sz="2400" dirty="0" smtClean="0"/>
              <a:t>Conversion discounted Cost-per-click (Smart pricing) </a:t>
            </a:r>
          </a:p>
          <a:p>
            <a:pPr lvl="2"/>
            <a:r>
              <a:rPr lang="en-US" dirty="0" smtClean="0">
                <a:solidFill>
                  <a:srgbClr val="0000FF"/>
                </a:solidFill>
              </a:rPr>
              <a:t>Discount clicks </a:t>
            </a:r>
            <a:r>
              <a:rPr lang="en-US" dirty="0" smtClean="0"/>
              <a:t>from publishers </a:t>
            </a:r>
            <a:r>
              <a:rPr lang="en-US" dirty="0" smtClean="0">
                <a:solidFill>
                  <a:srgbClr val="0000FF"/>
                </a:solidFill>
              </a:rPr>
              <a:t>that don’t convert</a:t>
            </a:r>
          </a:p>
          <a:p>
            <a:pPr marL="365720" lvl="1" indent="0">
              <a:buNone/>
            </a:pPr>
            <a:endParaRPr lang="en-US" sz="2400" dirty="0" smtClean="0"/>
          </a:p>
          <a:p>
            <a:pPr marL="365720" lvl="1" indent="0">
              <a:buNone/>
            </a:pPr>
            <a:endParaRPr lang="en-US" sz="2400" dirty="0" smtClean="0"/>
          </a:p>
          <a:p>
            <a:endParaRPr lang="en-US" sz="2400" dirty="0"/>
          </a:p>
        </p:txBody>
      </p:sp>
    </p:spTree>
    <p:extLst>
      <p:ext uri="{BB962C8B-B14F-4D97-AF65-F5344CB8AC3E}">
        <p14:creationId xmlns:p14="http://schemas.microsoft.com/office/powerpoint/2010/main" val="18069857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Custom 4">
      <a:dk1>
        <a:sysClr val="windowText" lastClr="000000"/>
      </a:dk1>
      <a:lt1>
        <a:sysClr val="window" lastClr="FFFFFF"/>
      </a:lt1>
      <a:dk2>
        <a:srgbClr val="472520"/>
      </a:dk2>
      <a:lt2>
        <a:srgbClr val="EBDDC3"/>
      </a:lt2>
      <a:accent1>
        <a:srgbClr val="2265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5614</TotalTime>
  <Words>3090</Words>
  <Application>Microsoft Macintosh PowerPoint</Application>
  <PresentationFormat>On-screen Show (4:3)</PresentationFormat>
  <Paragraphs>365</Paragraphs>
  <Slides>30</Slides>
  <Notes>22</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Median</vt:lpstr>
      <vt:lpstr>Office Theme</vt:lpstr>
      <vt:lpstr>catching click-spam in search ad Networks</vt:lpstr>
      <vt:lpstr>Internet Advertising Today</vt:lpstr>
      <vt:lpstr>Pay-per-click advertising</vt:lpstr>
      <vt:lpstr>Click-spam in Ad Networks</vt:lpstr>
      <vt:lpstr>Evolution of click-spam</vt:lpstr>
      <vt:lpstr>This talk</vt:lpstr>
      <vt:lpstr>Malware driven click fraud</vt:lpstr>
      <vt:lpstr>Malware driven click fraud</vt:lpstr>
      <vt:lpstr>Conversions as a signal</vt:lpstr>
      <vt:lpstr>Conversions being gamed too…</vt:lpstr>
      <vt:lpstr>Gaming Conversions: Conversion Fraud</vt:lpstr>
      <vt:lpstr>Follow the money</vt:lpstr>
      <vt:lpstr>Milking the users: Ad injectors</vt:lpstr>
      <vt:lpstr>Milking the users: Search Hijacking</vt:lpstr>
      <vt:lpstr>Different Attacks: one goal</vt:lpstr>
      <vt:lpstr>ViceROI : Key Challenges</vt:lpstr>
      <vt:lpstr>ViceROI: Intuition</vt:lpstr>
      <vt:lpstr>PowerPoint Presentation</vt:lpstr>
      <vt:lpstr>Contributions</vt:lpstr>
      <vt:lpstr>Evaluation</vt:lpstr>
      <vt:lpstr>Evaluation – TPR vs. FPR</vt:lpstr>
      <vt:lpstr>Diverse attacks caught </vt:lpstr>
      <vt:lpstr>Summary </vt:lpstr>
      <vt:lpstr>Thanks!</vt:lpstr>
      <vt:lpstr>Comparison against existing rules </vt:lpstr>
      <vt:lpstr>Precision-Recall Curve</vt:lpstr>
      <vt:lpstr>Effect of low intensity bot traffic</vt:lpstr>
      <vt:lpstr>PowerPoint Presentation</vt:lpstr>
      <vt:lpstr>PowerPoint Presentation</vt:lpstr>
      <vt:lpstr>Ad revenue spend [IAB quarterly report]</vt:lpstr>
    </vt:vector>
  </TitlesOfParts>
  <Company>The University of Texas at Austin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catching click-spam in search ad Networks</dc:title>
  <dc:creator>Vacha Dave</dc:creator>
  <cp:lastModifiedBy>Vacha Dave</cp:lastModifiedBy>
  <cp:revision>203</cp:revision>
  <dcterms:created xsi:type="dcterms:W3CDTF">2013-10-30T16:20:32Z</dcterms:created>
  <dcterms:modified xsi:type="dcterms:W3CDTF">2013-11-06T07:46:28Z</dcterms:modified>
</cp:coreProperties>
</file>