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8" r:id="rId3"/>
    <p:sldId id="331" r:id="rId4"/>
    <p:sldId id="278" r:id="rId5"/>
    <p:sldId id="279" r:id="rId6"/>
    <p:sldId id="280" r:id="rId7"/>
    <p:sldId id="335" r:id="rId8"/>
    <p:sldId id="282" r:id="rId9"/>
    <p:sldId id="338" r:id="rId10"/>
    <p:sldId id="284" r:id="rId11"/>
    <p:sldId id="283" r:id="rId12"/>
    <p:sldId id="285" r:id="rId13"/>
    <p:sldId id="311" r:id="rId14"/>
    <p:sldId id="287" r:id="rId15"/>
    <p:sldId id="339" r:id="rId16"/>
    <p:sldId id="340" r:id="rId17"/>
    <p:sldId id="341" r:id="rId18"/>
    <p:sldId id="299" r:id="rId19"/>
    <p:sldId id="298" r:id="rId20"/>
    <p:sldId id="313" r:id="rId21"/>
    <p:sldId id="302" r:id="rId22"/>
    <p:sldId id="363" r:id="rId23"/>
    <p:sldId id="366" r:id="rId24"/>
    <p:sldId id="367" r:id="rId25"/>
    <p:sldId id="364" r:id="rId26"/>
    <p:sldId id="368" r:id="rId27"/>
    <p:sldId id="369" r:id="rId28"/>
    <p:sldId id="370" r:id="rId29"/>
    <p:sldId id="372" r:id="rId30"/>
    <p:sldId id="349" r:id="rId31"/>
    <p:sldId id="297" r:id="rId32"/>
    <p:sldId id="309" r:id="rId33"/>
    <p:sldId id="319" r:id="rId34"/>
    <p:sldId id="269" r:id="rId35"/>
    <p:sldId id="320" r:id="rId36"/>
    <p:sldId id="371" r:id="rId37"/>
    <p:sldId id="350" r:id="rId38"/>
    <p:sldId id="351" r:id="rId39"/>
    <p:sldId id="352" r:id="rId40"/>
    <p:sldId id="353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07" r:id="rId50"/>
    <p:sldId id="354" r:id="rId51"/>
    <p:sldId id="348" r:id="rId52"/>
    <p:sldId id="347" r:id="rId53"/>
    <p:sldId id="317" r:id="rId54"/>
    <p:sldId id="318" r:id="rId55"/>
    <p:sldId id="314" r:id="rId56"/>
    <p:sldId id="315" r:id="rId57"/>
    <p:sldId id="316" r:id="rId58"/>
    <p:sldId id="321" r:id="rId59"/>
    <p:sldId id="322" r:id="rId60"/>
    <p:sldId id="323" r:id="rId61"/>
    <p:sldId id="333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8A84"/>
    <a:srgbClr val="326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6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1504" y="-128"/>
      </p:cViewPr>
      <p:guideLst>
        <p:guide orient="horz" pos="2189"/>
        <p:guide pos="29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9FD1-7662-E349-B9FF-876EE2155D75}" type="datetimeFigureOut">
              <a:rPr lang="en-US" smtClean="0"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2454C-C021-F240-8D58-1F3BEF91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74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4F547-2136-814C-B322-877350BABCCC}" type="datetimeFigureOut">
              <a:rPr lang="en-US" smtClean="0"/>
              <a:t>5/13/14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C1170-8241-EE4C-8ACF-EFEB94BC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89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Vern as advisor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1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doubling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51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doubling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5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quadruple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24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Tease</a:t>
            </a:r>
            <a:r>
              <a:rPr lang="en-US" baseline="0" dirty="0" smtClean="0"/>
              <a:t> out payment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3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in-band</a:t>
            </a:r>
          </a:p>
          <a:p>
            <a:endParaRPr lang="en-US" dirty="0" smtClean="0"/>
          </a:p>
          <a:p>
            <a:r>
              <a:rPr lang="en-US" dirty="0" smtClean="0"/>
              <a:t>Call out</a:t>
            </a:r>
            <a:r>
              <a:rPr lang="en-US" baseline="0" dirty="0" smtClean="0"/>
              <a:t> Symantec white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81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“Evade automated detection”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5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“big players </a:t>
            </a:r>
            <a:r>
              <a:rPr lang="en-US" smtClean="0"/>
              <a:t>getting</a:t>
            </a:r>
            <a:r>
              <a:rPr lang="en-US" baseline="0" smtClean="0"/>
              <a:t> burned”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5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the phrasing of the last paragraph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69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Basically</a:t>
            </a:r>
            <a:r>
              <a:rPr lang="en-US" baseline="0" dirty="0" smtClean="0"/>
              <a:t> read this aloud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rules for file disambiguation</a:t>
            </a:r>
          </a:p>
          <a:p>
            <a:endParaRPr lang="en-US" dirty="0" smtClean="0"/>
          </a:p>
          <a:p>
            <a:r>
              <a:rPr lang="en-US" dirty="0" smtClean="0"/>
              <a:t>Call out # of peers</a:t>
            </a:r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I need to waste time, add lock to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0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in-band</a:t>
            </a:r>
          </a:p>
          <a:p>
            <a:endParaRPr lang="en-US" dirty="0" smtClean="0"/>
          </a:p>
          <a:p>
            <a:r>
              <a:rPr lang="en-US" dirty="0" smtClean="0"/>
              <a:t>Call out</a:t>
            </a:r>
            <a:r>
              <a:rPr lang="en-US" baseline="0" dirty="0" smtClean="0"/>
              <a:t> Symantec white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8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in-band</a:t>
            </a:r>
          </a:p>
          <a:p>
            <a:endParaRPr lang="en-US" dirty="0" smtClean="0"/>
          </a:p>
          <a:p>
            <a:r>
              <a:rPr lang="en-US" dirty="0" smtClean="0"/>
              <a:t>Call out</a:t>
            </a:r>
            <a:r>
              <a:rPr lang="en-US" baseline="0" dirty="0" smtClean="0"/>
              <a:t> Symantec white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8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STOP: CALL OUT WHAT THEY ARE ABOUT TO SEE.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2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 callout:</a:t>
            </a:r>
            <a:r>
              <a:rPr lang="en-US" baseline="0" dirty="0" smtClean="0"/>
              <a:t> P2P still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9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2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in-band</a:t>
            </a:r>
          </a:p>
          <a:p>
            <a:endParaRPr lang="en-US" dirty="0" smtClean="0"/>
          </a:p>
          <a:p>
            <a:r>
              <a:rPr lang="en-US" dirty="0" smtClean="0"/>
              <a:t>Call out</a:t>
            </a:r>
            <a:r>
              <a:rPr lang="en-US" baseline="0" dirty="0" smtClean="0"/>
              <a:t> Symantec white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1170-8241-EE4C-8ACF-EFEB94BCC6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8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14FC-DC89-AA45-8591-240CC9ED0B66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A4E6-E47D-364B-B495-CC9CCD5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631E-7377-024C-8F03-AC6625D3C898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A4E6-E47D-364B-B495-CC9CCD5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18A1-C884-DA45-9094-3AC65B11D94B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A4E6-E47D-364B-B495-CC9CCD5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8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9C62-C5B7-7645-8002-0BFF411AA365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A4E6-E47D-364B-B495-CC9CCD5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8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D825-CD58-A244-B06D-4D36C90BF2A8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A4E6-E47D-364B-B495-CC9CCD5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8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A270-240F-EF4D-8341-C5ABEEC7A88E}" type="datetime1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A4E6-E47D-364B-B495-CC9CCD5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5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1DB8-2E31-B948-85E7-EC8A0816DFBF}" type="datetime1">
              <a:rPr lang="en-US" smtClean="0"/>
              <a:t>5/13/14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A4E6-E47D-364B-B495-CC9CCD5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7ED-3B98-7743-AB68-74C8797EEE2B}" type="datetime1">
              <a:rPr lang="en-US" smtClean="0"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A4E6-E47D-364B-B495-CC9CCD5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5AC-CCAB-4B4A-9B58-15EB70266DC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A4E6-E47D-364B-B495-CC9CCD5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7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748B-4181-FF47-A73B-65528F3A72A5}" type="datetime1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A4E6-E47D-364B-B495-CC9CCD5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1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1474-06D4-FD4A-8685-28752E62505D}" type="datetime1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A4E6-E47D-364B-B495-CC9CCD5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3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4968-E06C-114D-8290-27AD47BAC176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A4E6-E47D-364B-B495-CC9CCD5B67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3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3266F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266FE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266FE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266FE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266FE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266FE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12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0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550"/>
            <a:ext cx="7772400" cy="1470025"/>
          </a:xfrm>
          <a:solidFill>
            <a:srgbClr val="3266FE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Monetizing </a:t>
            </a:r>
            <a:r>
              <a:rPr lang="en-US" b="1" dirty="0" smtClean="0">
                <a:solidFill>
                  <a:schemeClr val="bg1"/>
                </a:solidFill>
              </a:rPr>
              <a:t>ZeroAccess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298" y="5482740"/>
            <a:ext cx="7955042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With: </a:t>
            </a:r>
            <a:r>
              <a:rPr lang="en-US" sz="2000" b="1" dirty="0" smtClean="0">
                <a:solidFill>
                  <a:schemeClr val="tx1"/>
                </a:solidFill>
              </a:rPr>
              <a:t>Chris Grier </a:t>
            </a:r>
            <a:r>
              <a:rPr lang="en-US" sz="2000" dirty="0" smtClean="0">
                <a:solidFill>
                  <a:schemeClr val="tx1"/>
                </a:solidFill>
              </a:rPr>
              <a:t>(Berkeley/ICSI),  </a:t>
            </a:r>
            <a:r>
              <a:rPr lang="en-US" sz="2000" b="1" dirty="0" smtClean="0">
                <a:solidFill>
                  <a:schemeClr val="tx1"/>
                </a:solidFill>
              </a:rPr>
              <a:t>Vern </a:t>
            </a:r>
            <a:r>
              <a:rPr lang="en-US" sz="2000" b="1" dirty="0" err="1" smtClean="0">
                <a:solidFill>
                  <a:schemeClr val="tx1"/>
                </a:solidFill>
              </a:rPr>
              <a:t>Paxson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(Berkeley/ICSI),            </a:t>
            </a:r>
            <a:r>
              <a:rPr lang="en-US" sz="2000" b="1" dirty="0" err="1" smtClean="0">
                <a:solidFill>
                  <a:schemeClr val="tx1"/>
                </a:solidFill>
              </a:rPr>
              <a:t>Vacha</a:t>
            </a:r>
            <a:r>
              <a:rPr lang="en-US" sz="2000" b="1" dirty="0" smtClean="0">
                <a:solidFill>
                  <a:schemeClr val="tx1"/>
                </a:solidFill>
              </a:rPr>
              <a:t> Dave </a:t>
            </a:r>
            <a:r>
              <a:rPr lang="en-US" sz="2000" dirty="0" smtClean="0">
                <a:solidFill>
                  <a:schemeClr val="tx1"/>
                </a:solidFill>
              </a:rPr>
              <a:t>(Microsoft/UCSD),  </a:t>
            </a:r>
            <a:r>
              <a:rPr lang="en-US" sz="2000" b="1" dirty="0" err="1" smtClean="0">
                <a:solidFill>
                  <a:schemeClr val="tx1"/>
                </a:solidFill>
              </a:rPr>
              <a:t>Saikat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Guha</a:t>
            </a:r>
            <a:r>
              <a:rPr lang="en-US" sz="2000" dirty="0" smtClean="0">
                <a:solidFill>
                  <a:schemeClr val="tx1"/>
                </a:solidFill>
              </a:rPr>
              <a:t> (Microsoft),           </a:t>
            </a:r>
            <a:r>
              <a:rPr lang="en-US" sz="2000" b="1" dirty="0" smtClean="0">
                <a:solidFill>
                  <a:schemeClr val="tx1"/>
                </a:solidFill>
              </a:rPr>
              <a:t>Damon </a:t>
            </a:r>
            <a:r>
              <a:rPr lang="en-US" sz="2000" b="1" dirty="0" smtClean="0">
                <a:solidFill>
                  <a:schemeClr val="tx1"/>
                </a:solidFill>
              </a:rPr>
              <a:t>McCoy </a:t>
            </a:r>
            <a:r>
              <a:rPr lang="en-US" sz="2000" dirty="0" smtClean="0">
                <a:solidFill>
                  <a:schemeClr val="tx1"/>
                </a:solidFill>
              </a:rPr>
              <a:t>(George Mason)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Kirill </a:t>
            </a:r>
            <a:r>
              <a:rPr lang="en-US" sz="2000" b="1" dirty="0" err="1" smtClean="0">
                <a:solidFill>
                  <a:schemeClr val="tx1"/>
                </a:solidFill>
              </a:rPr>
              <a:t>Levchenko</a:t>
            </a:r>
            <a:r>
              <a:rPr lang="en-US" sz="2000" dirty="0" smtClean="0">
                <a:solidFill>
                  <a:schemeClr val="tx1"/>
                </a:solidFill>
              </a:rPr>
              <a:t> (UCSD</a:t>
            </a:r>
            <a:r>
              <a:rPr lang="en-US" sz="2000" dirty="0" smtClean="0">
                <a:solidFill>
                  <a:schemeClr val="tx1"/>
                </a:solidFill>
              </a:rPr>
              <a:t>),             </a:t>
            </a:r>
            <a:r>
              <a:rPr lang="en-US" sz="2000" b="1" dirty="0" smtClean="0">
                <a:solidFill>
                  <a:schemeClr val="tx1"/>
                </a:solidFill>
              </a:rPr>
              <a:t>Geoffrey </a:t>
            </a:r>
            <a:r>
              <a:rPr lang="en-US" sz="2000" b="1" dirty="0" smtClean="0">
                <a:solidFill>
                  <a:schemeClr val="tx1"/>
                </a:solidFill>
              </a:rPr>
              <a:t>M. </a:t>
            </a:r>
            <a:r>
              <a:rPr lang="en-US" sz="2000" b="1" dirty="0" err="1" smtClean="0">
                <a:solidFill>
                  <a:schemeClr val="tx1"/>
                </a:solidFill>
              </a:rPr>
              <a:t>Voelker</a:t>
            </a:r>
            <a:r>
              <a:rPr lang="en-US" sz="2000" dirty="0" smtClean="0">
                <a:solidFill>
                  <a:schemeClr val="tx1"/>
                </a:solidFill>
              </a:rPr>
              <a:t> (UCSD)</a:t>
            </a:r>
            <a:r>
              <a:rPr lang="en-US" sz="2000" dirty="0" smtClean="0">
                <a:solidFill>
                  <a:schemeClr val="tx1"/>
                </a:solidFill>
              </a:rPr>
              <a:t>, and </a:t>
            </a:r>
            <a:r>
              <a:rPr lang="en-US" sz="2000" b="1" dirty="0" smtClean="0">
                <a:solidFill>
                  <a:schemeClr val="tx1"/>
                </a:solidFill>
              </a:rPr>
              <a:t>Stefan Savage </a:t>
            </a:r>
            <a:r>
              <a:rPr lang="en-US" sz="2000" dirty="0" smtClean="0">
                <a:solidFill>
                  <a:schemeClr val="tx1"/>
                </a:solidFill>
              </a:rPr>
              <a:t>(UCSD)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3058" y="13756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266FE"/>
                </a:solidFill>
              </a:rPr>
              <a:t>Inside the </a:t>
            </a:r>
            <a:r>
              <a:rPr lang="en-US" dirty="0" smtClean="0">
                <a:solidFill>
                  <a:srgbClr val="3266FE"/>
                </a:solidFill>
              </a:rPr>
              <a:t>Click Fraud </a:t>
            </a:r>
            <a:r>
              <a:rPr lang="en-US" dirty="0">
                <a:solidFill>
                  <a:srgbClr val="3266FE"/>
                </a:solidFill>
              </a:rPr>
              <a:t>Malware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9664" y="309845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Paul Pearce</a:t>
            </a:r>
          </a:p>
          <a:p>
            <a:r>
              <a:rPr lang="en-US" sz="3600" dirty="0" smtClean="0"/>
              <a:t>University of California, Berkeley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051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ZeroAccess</a:t>
            </a:r>
            <a:r>
              <a:rPr lang="en-US" dirty="0" smtClean="0"/>
              <a:t>:  Serpent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741" y="5066562"/>
            <a:ext cx="857013" cy="167481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</a:t>
            </a:r>
            <a:r>
              <a:rPr lang="en-US" dirty="0" smtClean="0"/>
              <a:t>earch </a:t>
            </a:r>
            <a:r>
              <a:rPr lang="en-US" b="1" dirty="0" smtClean="0"/>
              <a:t>E</a:t>
            </a:r>
            <a:r>
              <a:rPr lang="en-US" dirty="0" smtClean="0"/>
              <a:t>ngine </a:t>
            </a:r>
            <a:r>
              <a:rPr lang="en-US" b="1" dirty="0" smtClean="0"/>
              <a:t>R</a:t>
            </a:r>
            <a:r>
              <a:rPr lang="en-US" dirty="0" smtClean="0"/>
              <a:t>esult </a:t>
            </a:r>
            <a:r>
              <a:rPr lang="en-US" b="1" dirty="0" smtClean="0"/>
              <a:t>P</a:t>
            </a:r>
            <a:r>
              <a:rPr lang="en-US" dirty="0" smtClean="0"/>
              <a:t>age (SERP) hijacker: </a:t>
            </a:r>
            <a:r>
              <a:rPr lang="en-US" b="1" dirty="0" smtClean="0"/>
              <a:t>Serpent</a:t>
            </a:r>
          </a:p>
          <a:p>
            <a:pPr lvl="1"/>
            <a:r>
              <a:rPr lang="en-US" dirty="0" smtClean="0"/>
              <a:t>Our designation</a:t>
            </a:r>
          </a:p>
          <a:p>
            <a:r>
              <a:rPr lang="en-US" dirty="0" smtClean="0"/>
              <a:t>More sophisticated fraud model</a:t>
            </a:r>
          </a:p>
          <a:p>
            <a:r>
              <a:rPr lang="en-US" dirty="0" smtClean="0"/>
              <a:t>Intercepts user search queries</a:t>
            </a:r>
          </a:p>
          <a:p>
            <a:r>
              <a:rPr lang="en-US" dirty="0" smtClean="0"/>
              <a:t>Hijacks user clicks turning them into advertising clicks</a:t>
            </a:r>
          </a:p>
          <a:p>
            <a:r>
              <a:rPr lang="en-US" b="1" dirty="0" smtClean="0"/>
              <a:t>Ad clicks are based off search terms!</a:t>
            </a:r>
          </a:p>
          <a:p>
            <a:r>
              <a:rPr lang="en-US" b="1" dirty="0" smtClean="0"/>
              <a:t>Expected higher chance of 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conversion </a:t>
            </a:r>
            <a:r>
              <a:rPr lang="en-US" b="1" dirty="0" smtClean="0">
                <a:sym typeface="Wingdings"/>
              </a:rPr>
              <a:t> 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$$$</a:t>
            </a:r>
          </a:p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1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Serpent:  Detailed Behavior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440594" y="1580870"/>
            <a:ext cx="3239684" cy="4962900"/>
            <a:chOff x="440594" y="1580870"/>
            <a:chExt cx="3239684" cy="4962900"/>
          </a:xfrm>
        </p:grpSpPr>
        <p:sp>
          <p:nvSpPr>
            <p:cNvPr id="8" name="Rectangle 7"/>
            <p:cNvSpPr/>
            <p:nvPr/>
          </p:nvSpPr>
          <p:spPr>
            <a:xfrm>
              <a:off x="457200" y="1645662"/>
              <a:ext cx="3223078" cy="489810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0594" y="1580870"/>
              <a:ext cx="982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66FE"/>
                  </a:solidFill>
                </a:rPr>
                <a:t>Browser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680278" y="1639310"/>
            <a:ext cx="1946035" cy="4904459"/>
            <a:chOff x="4147340" y="1639310"/>
            <a:chExt cx="1593383" cy="4904459"/>
          </a:xfrm>
        </p:grpSpPr>
        <p:sp>
          <p:nvSpPr>
            <p:cNvPr id="9" name="Rectangle 8"/>
            <p:cNvSpPr/>
            <p:nvPr/>
          </p:nvSpPr>
          <p:spPr>
            <a:xfrm>
              <a:off x="4147340" y="1645662"/>
              <a:ext cx="1593383" cy="489810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22438" y="163931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66FE"/>
                  </a:solidFill>
                </a:rPr>
                <a:t>Serpent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03866" y="5286848"/>
            <a:ext cx="2729432" cy="11403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66" y="3886631"/>
            <a:ext cx="2729432" cy="126317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86" y="5366321"/>
            <a:ext cx="1321528" cy="7887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77609" y="6106551"/>
            <a:ext cx="186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266FE"/>
                </a:solidFill>
              </a:rPr>
              <a:t>Advertising Victim</a:t>
            </a:r>
            <a:endParaRPr lang="en-US" dirty="0">
              <a:solidFill>
                <a:srgbClr val="3266FE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7948" y="3983589"/>
            <a:ext cx="744856" cy="474686"/>
            <a:chOff x="677948" y="3983589"/>
            <a:chExt cx="744856" cy="47468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251" y="3983589"/>
              <a:ext cx="366553" cy="4746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948" y="4006905"/>
              <a:ext cx="316567" cy="316567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073" y="5002941"/>
            <a:ext cx="277198" cy="2771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936" y="5777762"/>
            <a:ext cx="262133" cy="262133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677948" y="1656902"/>
            <a:ext cx="8164163" cy="1329476"/>
            <a:chOff x="677948" y="1656902"/>
            <a:chExt cx="8164163" cy="13294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7948" y="1953555"/>
              <a:ext cx="2755349" cy="103282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41" name="Group 40"/>
            <p:cNvGrpSpPr/>
            <p:nvPr/>
          </p:nvGrpSpPr>
          <p:grpSpPr>
            <a:xfrm>
              <a:off x="7370397" y="1656902"/>
              <a:ext cx="1471714" cy="1162738"/>
              <a:chOff x="7564782" y="1695776"/>
              <a:chExt cx="1471714" cy="1162738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57706" y="1695776"/>
                <a:ext cx="524758" cy="8699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7564782" y="2489182"/>
                <a:ext cx="1471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266FE"/>
                    </a:solidFill>
                  </a:rPr>
                  <a:t>Search Engine</a:t>
                </a:r>
                <a:endParaRPr lang="en-US" dirty="0">
                  <a:solidFill>
                    <a:srgbClr val="3266FE"/>
                  </a:solidFill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7370397" y="3030426"/>
            <a:ext cx="1456386" cy="1134831"/>
            <a:chOff x="7564782" y="3056342"/>
            <a:chExt cx="1456386" cy="113483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57706" y="3056342"/>
              <a:ext cx="524758" cy="8699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564782" y="3821841"/>
              <a:ext cx="145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66FE"/>
                  </a:solidFill>
                </a:rPr>
                <a:t>Serpent-C&amp;C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279684" y="4336430"/>
            <a:ext cx="1685077" cy="1174442"/>
            <a:chOff x="7474069" y="4323472"/>
            <a:chExt cx="1685077" cy="117444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57706" y="4323472"/>
              <a:ext cx="524758" cy="8699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474069" y="5128582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66FE"/>
                  </a:solidFill>
                </a:rPr>
                <a:t>Intended Server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3550317" y="2163979"/>
            <a:ext cx="4263793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3521291" y="2329337"/>
            <a:ext cx="4263793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5968795" y="1817626"/>
            <a:ext cx="1504897" cy="369332"/>
            <a:chOff x="5968795" y="1817626"/>
            <a:chExt cx="1504897" cy="36933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84767" y="1864179"/>
              <a:ext cx="288925" cy="28892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968795" y="1817626"/>
              <a:ext cx="1182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Page Fetch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4590077" y="4739525"/>
            <a:ext cx="3207966" cy="0"/>
          </a:xfrm>
          <a:prstGeom prst="line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3521291" y="6100360"/>
            <a:ext cx="4263793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443019" y="4739525"/>
            <a:ext cx="1147058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626918" y="4752483"/>
            <a:ext cx="3158166" cy="1156346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6847" y="4363862"/>
            <a:ext cx="751009" cy="76613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 rot="1325768">
            <a:off x="5921862" y="5067146"/>
            <a:ext cx="118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Page Fetch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4626918" y="2153104"/>
            <a:ext cx="0" cy="1138218"/>
          </a:xfrm>
          <a:prstGeom prst="line">
            <a:avLst/>
          </a:prstGeom>
          <a:ln>
            <a:head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639878" y="3291322"/>
            <a:ext cx="3145206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913851" y="2293976"/>
            <a:ext cx="1455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(Search Results)</a:t>
            </a:r>
            <a:endParaRPr lang="en-US" sz="1600" i="1" dirty="0">
              <a:solidFill>
                <a:srgbClr val="0000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041299" y="2941876"/>
            <a:ext cx="2558944" cy="369332"/>
            <a:chOff x="5887933" y="2941876"/>
            <a:chExt cx="2558944" cy="36933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72082" y="2986378"/>
              <a:ext cx="274795" cy="274795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5887933" y="2941876"/>
              <a:ext cx="2142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Serpent C&amp;C (</a:t>
              </a:r>
              <a:r>
                <a:rPr lang="en-US" i="1" dirty="0" smtClean="0">
                  <a:solidFill>
                    <a:srgbClr val="000000"/>
                  </a:solidFill>
                </a:rPr>
                <a:t>Bikes</a:t>
              </a:r>
              <a:r>
                <a:rPr lang="en-US" dirty="0" smtClean="0">
                  <a:solidFill>
                    <a:srgbClr val="000000"/>
                  </a:solidFill>
                </a:rPr>
                <a:t>)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781153" y="5776582"/>
            <a:ext cx="126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Ad Website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25620" y="2320928"/>
            <a:ext cx="891888" cy="369332"/>
            <a:chOff x="748502" y="2445960"/>
            <a:chExt cx="891888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748502" y="2445960"/>
              <a:ext cx="66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Bikes</a:t>
              </a:r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64858" y="2508874"/>
              <a:ext cx="275532" cy="27553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7561674" y="5697517"/>
            <a:ext cx="1133644" cy="1144933"/>
            <a:chOff x="7561674" y="5697517"/>
            <a:chExt cx="1133644" cy="114493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63321" y="5697517"/>
              <a:ext cx="524758" cy="8699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61674" y="6473118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66FE"/>
                  </a:solidFill>
                </a:rPr>
                <a:t>Ad Server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626918" y="3444142"/>
            <a:ext cx="3155058" cy="879330"/>
            <a:chOff x="4626918" y="3444142"/>
            <a:chExt cx="3155058" cy="87933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626918" y="3444142"/>
              <a:ext cx="3155058" cy="25496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639878" y="3458746"/>
              <a:ext cx="0" cy="864726"/>
            </a:xfrm>
            <a:prstGeom prst="line">
              <a:avLst/>
            </a:prstGeom>
            <a:ln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6156964" y="3444142"/>
              <a:ext cx="9962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</a:rPr>
                <a:t>(Ad URLs)</a:t>
              </a:r>
              <a:endParaRPr lang="en-US" sz="1600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26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62" grpId="0"/>
      <p:bldP spid="73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Serpent:  Advantages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191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Users are presented with advertising results that are plausibly related to their search</a:t>
            </a:r>
          </a:p>
          <a:p>
            <a:pPr lvl="1"/>
            <a:r>
              <a:rPr lang="en-US" dirty="0" smtClean="0"/>
              <a:t>Users spend face-time at a ad page</a:t>
            </a:r>
          </a:p>
          <a:p>
            <a:pPr lvl="1"/>
            <a:r>
              <a:rPr lang="en-US" dirty="0" smtClean="0"/>
              <a:t>Users are likely to click on some link on the ad page</a:t>
            </a:r>
          </a:p>
          <a:p>
            <a:pPr lvl="1"/>
            <a:r>
              <a:rPr lang="en-US" b="1" dirty="0" smtClean="0"/>
              <a:t>Smart Pricing</a:t>
            </a:r>
          </a:p>
          <a:p>
            <a:pPr lvl="2"/>
            <a:r>
              <a:rPr lang="en-US" dirty="0" smtClean="0"/>
              <a:t>Clicks likely to convert are worth more</a:t>
            </a:r>
          </a:p>
          <a:p>
            <a:pPr lvl="2"/>
            <a:r>
              <a:rPr lang="en-US" dirty="0" smtClean="0">
                <a:sym typeface="Wingdings"/>
              </a:rPr>
              <a:t> More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$$$</a:t>
            </a: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Ad click behavior mimics human behavior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May be harder to detect fraud with conventional approaches</a:t>
            </a:r>
            <a:endParaRPr lang="en-US" dirty="0">
              <a:solidFill>
                <a:srgbClr val="000000"/>
              </a:solidFill>
              <a:sym typeface="Wingding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060" y="5131352"/>
            <a:ext cx="857013" cy="16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4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Serpent:  Detailed Behavior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440594" y="1580870"/>
            <a:ext cx="3239684" cy="4962900"/>
            <a:chOff x="440594" y="1580870"/>
            <a:chExt cx="3239684" cy="4962900"/>
          </a:xfrm>
        </p:grpSpPr>
        <p:sp>
          <p:nvSpPr>
            <p:cNvPr id="8" name="Rectangle 7"/>
            <p:cNvSpPr/>
            <p:nvPr/>
          </p:nvSpPr>
          <p:spPr>
            <a:xfrm>
              <a:off x="457200" y="1645662"/>
              <a:ext cx="3223078" cy="489810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0594" y="1580870"/>
              <a:ext cx="982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66FE"/>
                  </a:solidFill>
                </a:rPr>
                <a:t>Browser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680278" y="1639310"/>
            <a:ext cx="1946035" cy="4904459"/>
            <a:chOff x="4147340" y="1639310"/>
            <a:chExt cx="1593383" cy="4904459"/>
          </a:xfrm>
        </p:grpSpPr>
        <p:sp>
          <p:nvSpPr>
            <p:cNvPr id="9" name="Rectangle 8"/>
            <p:cNvSpPr/>
            <p:nvPr/>
          </p:nvSpPr>
          <p:spPr>
            <a:xfrm>
              <a:off x="4147340" y="1645662"/>
              <a:ext cx="1593383" cy="489810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22438" y="163931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66FE"/>
                  </a:solidFill>
                </a:rPr>
                <a:t>Serpent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03866" y="5286848"/>
            <a:ext cx="2729432" cy="11403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66" y="3886631"/>
            <a:ext cx="2729432" cy="126317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86" y="5366321"/>
            <a:ext cx="1321528" cy="7887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77609" y="6106551"/>
            <a:ext cx="186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266FE"/>
                </a:solidFill>
              </a:rPr>
              <a:t>Advertising Victim</a:t>
            </a:r>
            <a:endParaRPr lang="en-US" dirty="0">
              <a:solidFill>
                <a:srgbClr val="3266FE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7948" y="3983589"/>
            <a:ext cx="744856" cy="474686"/>
            <a:chOff x="677948" y="3983589"/>
            <a:chExt cx="744856" cy="47468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251" y="3983589"/>
              <a:ext cx="366553" cy="4746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948" y="4006905"/>
              <a:ext cx="316567" cy="316567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073" y="5002941"/>
            <a:ext cx="277198" cy="2771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936" y="5777762"/>
            <a:ext cx="262133" cy="262133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677948" y="1656902"/>
            <a:ext cx="8164163" cy="1329476"/>
            <a:chOff x="677948" y="1656902"/>
            <a:chExt cx="8164163" cy="13294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7948" y="1953555"/>
              <a:ext cx="2755349" cy="103282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41" name="Group 40"/>
            <p:cNvGrpSpPr/>
            <p:nvPr/>
          </p:nvGrpSpPr>
          <p:grpSpPr>
            <a:xfrm>
              <a:off x="7370397" y="1656902"/>
              <a:ext cx="1471714" cy="1162738"/>
              <a:chOff x="7564782" y="1695776"/>
              <a:chExt cx="1471714" cy="1162738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57706" y="1695776"/>
                <a:ext cx="524758" cy="8699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7564782" y="2489182"/>
                <a:ext cx="1471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266FE"/>
                    </a:solidFill>
                  </a:rPr>
                  <a:t>Search Engine</a:t>
                </a:r>
                <a:endParaRPr lang="en-US" dirty="0">
                  <a:solidFill>
                    <a:srgbClr val="3266FE"/>
                  </a:solidFill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7370397" y="3030426"/>
            <a:ext cx="1456386" cy="1134831"/>
            <a:chOff x="7564782" y="3056342"/>
            <a:chExt cx="1456386" cy="113483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57706" y="3056342"/>
              <a:ext cx="524758" cy="8699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564782" y="3821841"/>
              <a:ext cx="145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66FE"/>
                  </a:solidFill>
                </a:rPr>
                <a:t>Serpent-C&amp;C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279684" y="4336430"/>
            <a:ext cx="1685077" cy="1174442"/>
            <a:chOff x="7474069" y="4323472"/>
            <a:chExt cx="1685077" cy="117444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57706" y="4323472"/>
              <a:ext cx="524758" cy="8699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474069" y="5128582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66FE"/>
                  </a:solidFill>
                </a:rPr>
                <a:t>Intended Server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3550317" y="2163979"/>
            <a:ext cx="4263793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3521291" y="2329337"/>
            <a:ext cx="4263793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5968795" y="1817626"/>
            <a:ext cx="1504897" cy="369332"/>
            <a:chOff x="5968795" y="1817626"/>
            <a:chExt cx="1504897" cy="36933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84767" y="1864179"/>
              <a:ext cx="288925" cy="28892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968795" y="1817626"/>
              <a:ext cx="1182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Page Fetch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4590077" y="4739525"/>
            <a:ext cx="3207966" cy="0"/>
          </a:xfrm>
          <a:prstGeom prst="line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3521291" y="6100360"/>
            <a:ext cx="4263793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443019" y="4739525"/>
            <a:ext cx="1147058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626918" y="4752483"/>
            <a:ext cx="3158166" cy="1156346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6847" y="4363862"/>
            <a:ext cx="751009" cy="76613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 rot="1325768">
            <a:off x="5921862" y="5067146"/>
            <a:ext cx="118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Page Fetch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4626918" y="2153104"/>
            <a:ext cx="0" cy="1138218"/>
          </a:xfrm>
          <a:prstGeom prst="line">
            <a:avLst/>
          </a:prstGeom>
          <a:ln>
            <a:head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639878" y="3291322"/>
            <a:ext cx="3145206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913851" y="2293976"/>
            <a:ext cx="1455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(Search Results)</a:t>
            </a:r>
            <a:endParaRPr lang="en-US" sz="1600" i="1" dirty="0">
              <a:solidFill>
                <a:srgbClr val="0000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041299" y="2941876"/>
            <a:ext cx="2558944" cy="369332"/>
            <a:chOff x="5887933" y="2941876"/>
            <a:chExt cx="2558944" cy="36933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72082" y="2986378"/>
              <a:ext cx="274795" cy="274795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5887933" y="2941876"/>
              <a:ext cx="2142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Serpent C&amp;C (</a:t>
              </a:r>
              <a:r>
                <a:rPr lang="en-US" i="1" dirty="0" smtClean="0">
                  <a:solidFill>
                    <a:srgbClr val="000000"/>
                  </a:solidFill>
                </a:rPr>
                <a:t>Bikes</a:t>
              </a:r>
              <a:r>
                <a:rPr lang="en-US" dirty="0" smtClean="0">
                  <a:solidFill>
                    <a:srgbClr val="000000"/>
                  </a:solidFill>
                </a:rPr>
                <a:t>)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781153" y="5776582"/>
            <a:ext cx="126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Ad Website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25620" y="2320928"/>
            <a:ext cx="891888" cy="369332"/>
            <a:chOff x="748502" y="2445960"/>
            <a:chExt cx="891888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748502" y="2445960"/>
              <a:ext cx="66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Bikes</a:t>
              </a:r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64858" y="2508874"/>
              <a:ext cx="275532" cy="27553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7561674" y="5697517"/>
            <a:ext cx="1133644" cy="1144933"/>
            <a:chOff x="7561674" y="5697517"/>
            <a:chExt cx="1133644" cy="114493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63321" y="5697517"/>
              <a:ext cx="524758" cy="8699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61674" y="6473118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66FE"/>
                  </a:solidFill>
                </a:rPr>
                <a:t>Ad Server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626918" y="3444142"/>
            <a:ext cx="3155058" cy="879330"/>
            <a:chOff x="4626918" y="3444142"/>
            <a:chExt cx="3155058" cy="87933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626918" y="3444142"/>
              <a:ext cx="3155058" cy="25496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639878" y="3458746"/>
              <a:ext cx="0" cy="864726"/>
            </a:xfrm>
            <a:prstGeom prst="line">
              <a:avLst/>
            </a:prstGeom>
            <a:ln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6156964" y="3444142"/>
              <a:ext cx="9962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</a:rPr>
                <a:t>(Ad URLs)</a:t>
              </a:r>
              <a:endParaRPr lang="en-US" sz="16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7347023" y="5522314"/>
            <a:ext cx="1547098" cy="143812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4863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Serpent:  Ad Click, Expanded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click fraud ad click consists of a long redirection chain</a:t>
            </a:r>
          </a:p>
          <a:p>
            <a:r>
              <a:rPr lang="en-US" dirty="0" smtClean="0"/>
              <a:t>Actual Example: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789" y="4304006"/>
            <a:ext cx="1133644" cy="1451441"/>
            <a:chOff x="7783407" y="4323472"/>
            <a:chExt cx="1133644" cy="1451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7706" y="4323472"/>
              <a:ext cx="524758" cy="8699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83407" y="5128582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266FE"/>
                  </a:solidFill>
                </a:rPr>
                <a:t>A Serpent </a:t>
              </a:r>
            </a:p>
            <a:p>
              <a:pPr algn="ctr"/>
              <a:r>
                <a:rPr lang="en-US" dirty="0" smtClean="0">
                  <a:solidFill>
                    <a:srgbClr val="3266FE"/>
                  </a:solidFill>
                </a:rPr>
                <a:t>Ad Server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91993" y="4291048"/>
            <a:ext cx="1516686" cy="1174442"/>
            <a:chOff x="7474069" y="4323472"/>
            <a:chExt cx="1516686" cy="11744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7706" y="4323472"/>
              <a:ext cx="524758" cy="8699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74069" y="5128582"/>
              <a:ext cx="151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66FE"/>
                  </a:solidFill>
                </a:rPr>
                <a:t>Hype-</a:t>
              </a:r>
              <a:r>
                <a:rPr lang="en-US" dirty="0" err="1" smtClean="0">
                  <a:solidFill>
                    <a:srgbClr val="3266FE"/>
                  </a:solidFill>
                </a:rPr>
                <a:t>ads.com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5777" y="4346134"/>
            <a:ext cx="2315019" cy="1119356"/>
            <a:chOff x="7137143" y="4323472"/>
            <a:chExt cx="2315019" cy="11193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7706" y="4323472"/>
              <a:ext cx="524758" cy="8699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37143" y="5073496"/>
              <a:ext cx="2315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3266FE"/>
                  </a:solidFill>
                </a:rPr>
                <a:t>Freshcouponcode.com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03640" y="4277665"/>
            <a:ext cx="1416148" cy="1187825"/>
            <a:chOff x="7590697" y="4323472"/>
            <a:chExt cx="1416148" cy="11878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7706" y="4323472"/>
              <a:ext cx="524758" cy="8699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90697" y="5141965"/>
              <a:ext cx="1416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3266FE"/>
                  </a:solidFill>
                </a:rPr>
                <a:t>x</a:t>
              </a:r>
              <a:r>
                <a:rPr lang="en-US" dirty="0" err="1" smtClean="0">
                  <a:solidFill>
                    <a:srgbClr val="3266FE"/>
                  </a:solidFill>
                </a:rPr>
                <a:t>directx.com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05217" y="4291048"/>
            <a:ext cx="1023913" cy="1200783"/>
            <a:chOff x="7785078" y="4323472"/>
            <a:chExt cx="1023913" cy="120078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7706" y="4323472"/>
              <a:ext cx="524758" cy="8699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785078" y="5154923"/>
              <a:ext cx="1023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3266FE"/>
                  </a:solidFill>
                </a:rPr>
                <a:t>msn.com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sp>
        <p:nvSpPr>
          <p:cNvPr id="21" name="Curved Down Arrow 20"/>
          <p:cNvSpPr/>
          <p:nvPr/>
        </p:nvSpPr>
        <p:spPr>
          <a:xfrm>
            <a:off x="889415" y="3680061"/>
            <a:ext cx="1516171" cy="49240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2555026" y="3728798"/>
            <a:ext cx="1516171" cy="49240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>
            <a:off x="4168434" y="3728798"/>
            <a:ext cx="524758" cy="49240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>
            <a:off x="4762710" y="3680061"/>
            <a:ext cx="1516171" cy="49240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6431282" y="3689924"/>
            <a:ext cx="1356912" cy="49240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>
            <a:off x="7916151" y="3651050"/>
            <a:ext cx="825958" cy="570150"/>
          </a:xfrm>
          <a:prstGeom prst="bentArrow">
            <a:avLst>
              <a:gd name="adj1" fmla="val 13636"/>
              <a:gd name="adj2" fmla="val 25000"/>
              <a:gd name="adj3" fmla="val 20454"/>
              <a:gd name="adj4" fmla="val 87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086" y="3382963"/>
            <a:ext cx="277198" cy="2771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701" y="3395887"/>
            <a:ext cx="262133" cy="2621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993" y="3382963"/>
            <a:ext cx="275532" cy="2755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860" y="3372146"/>
            <a:ext cx="288925" cy="2889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8434" y="3383700"/>
            <a:ext cx="274795" cy="2747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1794" y="3383700"/>
            <a:ext cx="274320" cy="2743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6082" y="3395887"/>
            <a:ext cx="274320" cy="27432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2750708" y="5460215"/>
            <a:ext cx="3442215" cy="1085485"/>
            <a:chOff x="2750708" y="5460215"/>
            <a:chExt cx="3442215" cy="1085485"/>
          </a:xfrm>
        </p:grpSpPr>
        <p:sp>
          <p:nvSpPr>
            <p:cNvPr id="20" name="TextBox 19"/>
            <p:cNvSpPr txBox="1"/>
            <p:nvPr/>
          </p:nvSpPr>
          <p:spPr>
            <a:xfrm>
              <a:off x="3615187" y="5899369"/>
              <a:ext cx="16283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Middlemen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Good or bad?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 rot="11825316">
              <a:off x="2750708" y="5600737"/>
              <a:ext cx="1048504" cy="28507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 rot="16200000">
              <a:off x="4207641" y="5519718"/>
              <a:ext cx="439153" cy="32014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 rot="19665580">
              <a:off x="5160256" y="5638133"/>
              <a:ext cx="1032667" cy="28507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125313" y="5504789"/>
            <a:ext cx="1383800" cy="748552"/>
            <a:chOff x="7125313" y="5504789"/>
            <a:chExt cx="1383800" cy="748552"/>
          </a:xfrm>
        </p:grpSpPr>
        <p:sp>
          <p:nvSpPr>
            <p:cNvPr id="52" name="TextBox 51"/>
            <p:cNvSpPr txBox="1"/>
            <p:nvPr/>
          </p:nvSpPr>
          <p:spPr>
            <a:xfrm>
              <a:off x="7125313" y="5884009"/>
              <a:ext cx="1383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Good Guys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ight Arrow 52"/>
            <p:cNvSpPr/>
            <p:nvPr/>
          </p:nvSpPr>
          <p:spPr>
            <a:xfrm rot="16200000">
              <a:off x="7588238" y="5564292"/>
              <a:ext cx="439153" cy="32014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986" y="6090896"/>
            <a:ext cx="120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Bad Guys</a:t>
            </a:r>
          </a:p>
        </p:txBody>
      </p:sp>
      <p:sp>
        <p:nvSpPr>
          <p:cNvPr id="56" name="Right Arrow 55"/>
          <p:cNvSpPr/>
          <p:nvPr/>
        </p:nvSpPr>
        <p:spPr>
          <a:xfrm rot="16200000">
            <a:off x="380758" y="5771179"/>
            <a:ext cx="439153" cy="32014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rot="5400000">
            <a:off x="184765" y="3653675"/>
            <a:ext cx="555358" cy="570150"/>
          </a:xfrm>
          <a:prstGeom prst="bentArrow">
            <a:avLst>
              <a:gd name="adj1" fmla="val 13636"/>
              <a:gd name="adj2" fmla="val 25000"/>
              <a:gd name="adj3" fmla="val 20454"/>
              <a:gd name="adj4" fmla="val 87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42" grpId="0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Serpent:  Milking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ym typeface="Wingdings"/>
              </a:rPr>
              <a:t>Once we understood the C&amp;C, we could interact with it without running malware</a:t>
            </a:r>
          </a:p>
          <a:p>
            <a:r>
              <a:rPr lang="en-US" sz="3600" dirty="0" smtClean="0">
                <a:solidFill>
                  <a:srgbClr val="000000"/>
                </a:solidFill>
                <a:sym typeface="Wingdings"/>
              </a:rPr>
              <a:t>Performed more than 16,000 requests for ads</a:t>
            </a:r>
          </a:p>
          <a:p>
            <a:r>
              <a:rPr lang="en-US" sz="3600" dirty="0" smtClean="0">
                <a:solidFill>
                  <a:srgbClr val="000000"/>
                </a:solidFill>
                <a:sym typeface="Wingdings"/>
              </a:rPr>
              <a:t>Clicked on a small number of the ads 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sym typeface="Wingdings"/>
              </a:rPr>
              <a:t>Used a user-agent ad networks don’t count</a:t>
            </a:r>
          </a:p>
          <a:p>
            <a:r>
              <a:rPr lang="en-US" sz="3600" dirty="0" smtClean="0">
                <a:solidFill>
                  <a:srgbClr val="000000"/>
                </a:solidFill>
                <a:sym typeface="Wingdings"/>
              </a:rPr>
              <a:t>Goal: Map out the infrastructure used   for click fraud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060" y="5131352"/>
            <a:ext cx="857013" cy="16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92" y="274638"/>
            <a:ext cx="85527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Serpent: Redirects, The Big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9" y="1277740"/>
            <a:ext cx="9144000" cy="50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6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26"/>
            <a:ext cx="8229600" cy="1143000"/>
          </a:xfrm>
        </p:spPr>
        <p:txBody>
          <a:bodyPr/>
          <a:lstStyle/>
          <a:p>
            <a:r>
              <a:rPr lang="en-US" dirty="0" smtClean="0"/>
              <a:t>Who’s Running The Show?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2" y="1236226"/>
            <a:ext cx="4495353" cy="48899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 best understanding based on underground forums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ZA rented their botnet out to at least two traffic affiliate programs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MagicTraffic</a:t>
            </a:r>
            <a:r>
              <a:rPr lang="en-US" dirty="0" smtClean="0"/>
              <a:t> &amp; STI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MagicTraffic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inaries map back to Serpent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56" y="6449810"/>
            <a:ext cx="908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</a:t>
            </a:r>
            <a:r>
              <a:rPr lang="en-US" dirty="0" err="1"/>
              <a:t>malware.dontneedcoffee.com</a:t>
            </a:r>
            <a:r>
              <a:rPr lang="en-US" dirty="0"/>
              <a:t>/2013/11/</a:t>
            </a:r>
            <a:r>
              <a:rPr lang="en-US" dirty="0" err="1"/>
              <a:t>magictraffic</a:t>
            </a:r>
            <a:r>
              <a:rPr lang="en-US" dirty="0"/>
              <a:t>-look-inside-</a:t>
            </a:r>
            <a:r>
              <a:rPr lang="en-US" dirty="0" err="1"/>
              <a:t>zaccesssirefef.html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407" y="1360585"/>
            <a:ext cx="4045394" cy="5092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343" y="1092559"/>
            <a:ext cx="4152250" cy="2526957"/>
          </a:xfrm>
          <a:prstGeom prst="rect">
            <a:avLst/>
          </a:prstGeom>
          <a:ln>
            <a:solidFill>
              <a:srgbClr val="3266FE"/>
            </a:solidFill>
          </a:ln>
        </p:spPr>
      </p:pic>
    </p:spTree>
    <p:extLst>
      <p:ext uri="{BB962C8B-B14F-4D97-AF65-F5344CB8AC3E}">
        <p14:creationId xmlns:p14="http://schemas.microsoft.com/office/powerpoint/2010/main" val="314394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C&amp;C Infrastructure Scope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6525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ym typeface="Wingdings"/>
              </a:rPr>
              <a:t>Throughout various Serpent versions</a:t>
            </a:r>
            <a:r>
              <a:rPr lang="en-US" sz="3600" dirty="0" smtClean="0">
                <a:solidFill>
                  <a:srgbClr val="000000"/>
                </a:solidFill>
                <a:sym typeface="Wingdings"/>
              </a:rPr>
              <a:t>…</a:t>
            </a:r>
            <a:endParaRPr lang="en-US" sz="3600" dirty="0" smtClean="0">
              <a:solidFill>
                <a:srgbClr val="000000"/>
              </a:solidFill>
              <a:sym typeface="Wingdings"/>
            </a:endParaRPr>
          </a:p>
          <a:p>
            <a:pPr lvl="1"/>
            <a:r>
              <a:rPr lang="en-US" sz="3200" b="1" dirty="0" smtClean="0">
                <a:solidFill>
                  <a:srgbClr val="000000"/>
                </a:solidFill>
                <a:sym typeface="Wingdings"/>
              </a:rPr>
              <a:t>16 IPs </a:t>
            </a:r>
            <a:r>
              <a:rPr lang="en-US" sz="3200" dirty="0" smtClean="0">
                <a:solidFill>
                  <a:srgbClr val="000000"/>
                </a:solidFill>
                <a:sym typeface="Wingdings"/>
              </a:rPr>
              <a:t>were </a:t>
            </a:r>
            <a:r>
              <a:rPr lang="en-US" sz="3200" dirty="0" smtClean="0">
                <a:solidFill>
                  <a:srgbClr val="000000"/>
                </a:solidFill>
                <a:sym typeface="Wingdings"/>
              </a:rPr>
              <a:t>used</a:t>
            </a:r>
            <a:endParaRPr lang="en-US" sz="3200" dirty="0" smtClean="0">
              <a:solidFill>
                <a:srgbClr val="000000"/>
              </a:solidFill>
              <a:sym typeface="Wingdings"/>
            </a:endParaRPr>
          </a:p>
          <a:p>
            <a:pPr lvl="1"/>
            <a:r>
              <a:rPr lang="en-US" sz="3200" dirty="0" smtClean="0">
                <a:solidFill>
                  <a:srgbClr val="000000"/>
                </a:solidFill>
                <a:sym typeface="Wingdings"/>
              </a:rPr>
              <a:t>Servers were located in </a:t>
            </a:r>
            <a:r>
              <a:rPr lang="en-US" sz="3200" b="1" dirty="0" smtClean="0">
                <a:solidFill>
                  <a:srgbClr val="000000"/>
                </a:solidFill>
                <a:sym typeface="Wingdings"/>
              </a:rPr>
              <a:t>3 </a:t>
            </a:r>
            <a:r>
              <a:rPr lang="en-US" sz="3200" b="1" dirty="0" smtClean="0">
                <a:solidFill>
                  <a:srgbClr val="000000"/>
                </a:solidFill>
                <a:sym typeface="Wingdings"/>
              </a:rPr>
              <a:t>countries</a:t>
            </a:r>
            <a:endParaRPr lang="en-US" sz="3200" dirty="0" smtClean="0">
              <a:solidFill>
                <a:srgbClr val="000000"/>
              </a:solidFill>
              <a:sym typeface="Wingdings"/>
            </a:endParaRPr>
          </a:p>
          <a:p>
            <a:pPr lvl="1"/>
            <a:r>
              <a:rPr lang="en-US" sz="3200" dirty="0" smtClean="0">
                <a:solidFill>
                  <a:srgbClr val="000000"/>
                </a:solidFill>
                <a:sym typeface="Wingdings"/>
              </a:rPr>
              <a:t>36 domain names were </a:t>
            </a:r>
            <a:r>
              <a:rPr lang="en-US" sz="3200" dirty="0" smtClean="0">
                <a:solidFill>
                  <a:srgbClr val="000000"/>
                </a:solidFill>
                <a:sym typeface="Wingdings"/>
              </a:rPr>
              <a:t>used</a:t>
            </a:r>
          </a:p>
          <a:p>
            <a:r>
              <a:rPr lang="en-US" sz="3600" dirty="0" smtClean="0">
                <a:solidFill>
                  <a:srgbClr val="000000"/>
                </a:solidFill>
                <a:sym typeface="Wingdings"/>
              </a:rPr>
              <a:t>While </a:t>
            </a:r>
            <a:r>
              <a:rPr lang="en-US" sz="3600" dirty="0" smtClean="0">
                <a:solidFill>
                  <a:srgbClr val="000000"/>
                </a:solidFill>
                <a:sym typeface="Wingdings"/>
              </a:rPr>
              <a:t>the P2P infrastructure might be takedown resistant, these 16 IPs are </a:t>
            </a:r>
            <a:r>
              <a:rPr lang="en-US" sz="3600" dirty="0" smtClean="0">
                <a:solidFill>
                  <a:srgbClr val="000000"/>
                </a:solidFill>
                <a:sym typeface="Wingdings"/>
              </a:rPr>
              <a:t>not</a:t>
            </a:r>
          </a:p>
          <a:p>
            <a:r>
              <a:rPr lang="en-US" dirty="0">
                <a:solidFill>
                  <a:srgbClr val="000000"/>
                </a:solidFill>
                <a:sym typeface="Wingdings"/>
              </a:rPr>
              <a:t>As part of our infiltration, we obtained a DNS vantage point of Serpent behavior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/>
              </a:rPr>
              <a:t>We received DNS packets for most Serpent operations! </a:t>
            </a:r>
            <a:endParaRPr lang="en-US" sz="3200" dirty="0">
              <a:solidFill>
                <a:srgbClr val="000000"/>
              </a:solidFill>
              <a:sym typeface="Wingding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060" y="5131352"/>
            <a:ext cx="857013" cy="16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4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Takedown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75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December 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, 8AM PST</a:t>
            </a:r>
          </a:p>
          <a:p>
            <a:r>
              <a:rPr lang="en-US" sz="4000" dirty="0" smtClean="0"/>
              <a:t>Microsoft’s DCU, EC3, and partners move against ZeroAccess Serpent and z00clicker C&amp;C servers</a:t>
            </a:r>
          </a:p>
          <a:p>
            <a:r>
              <a:rPr lang="en-US" sz="4000" dirty="0" smtClean="0"/>
              <a:t>We were </a:t>
            </a:r>
            <a:r>
              <a:rPr lang="en-US" sz="4000" dirty="0" smtClean="0"/>
              <a:t>able to maintain our DNS telemetry throughout the takedown…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291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14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ZeroAccess?</a:t>
            </a:r>
          </a:p>
          <a:p>
            <a:r>
              <a:rPr lang="en-US" dirty="0" smtClean="0"/>
              <a:t>How it works</a:t>
            </a:r>
            <a:endParaRPr lang="en-US" dirty="0" smtClean="0"/>
          </a:p>
          <a:p>
            <a:pPr lvl="1"/>
            <a:r>
              <a:rPr lang="en-US" dirty="0" smtClean="0"/>
              <a:t>Peer-to-peer </a:t>
            </a:r>
            <a:r>
              <a:rPr lang="en-US" dirty="0"/>
              <a:t>c</a:t>
            </a:r>
            <a:r>
              <a:rPr lang="en-US" dirty="0" smtClean="0"/>
              <a:t>ommand &amp;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Takedown Resistance</a:t>
            </a:r>
            <a:endParaRPr lang="en-US" dirty="0" smtClean="0"/>
          </a:p>
          <a:p>
            <a:r>
              <a:rPr lang="en-US" dirty="0" smtClean="0"/>
              <a:t>Monetization </a:t>
            </a:r>
            <a:r>
              <a:rPr lang="en-US" dirty="0" smtClean="0"/>
              <a:t>strategies: Click </a:t>
            </a:r>
            <a:r>
              <a:rPr lang="en-US" dirty="0" smtClean="0"/>
              <a:t>fraud</a:t>
            </a:r>
          </a:p>
          <a:p>
            <a:pPr lvl="1"/>
            <a:r>
              <a:rPr lang="en-US" dirty="0"/>
              <a:t>Technical </a:t>
            </a:r>
            <a:r>
              <a:rPr lang="en-US" dirty="0" smtClean="0"/>
              <a:t>details</a:t>
            </a:r>
            <a:endParaRPr lang="en-US" dirty="0" smtClean="0"/>
          </a:p>
          <a:p>
            <a:pPr lvl="1"/>
            <a:r>
              <a:rPr lang="en-US" dirty="0" smtClean="0"/>
              <a:t>Players </a:t>
            </a:r>
            <a:r>
              <a:rPr lang="en-US" dirty="0" smtClean="0"/>
              <a:t>and </a:t>
            </a:r>
            <a:r>
              <a:rPr lang="en-US" dirty="0" smtClean="0"/>
              <a:t>infrastructure</a:t>
            </a:r>
          </a:p>
          <a:p>
            <a:r>
              <a:rPr lang="en-US" dirty="0" smtClean="0"/>
              <a:t>Takedown </a:t>
            </a:r>
            <a:r>
              <a:rPr lang="en-US" dirty="0"/>
              <a:t>and </a:t>
            </a:r>
            <a:r>
              <a:rPr lang="en-US" dirty="0" smtClean="0"/>
              <a:t>Resurrection</a:t>
            </a:r>
            <a:endParaRPr lang="en-US" dirty="0" smtClean="0"/>
          </a:p>
          <a:p>
            <a:r>
              <a:rPr lang="en-US" dirty="0" smtClean="0"/>
              <a:t>Aggregate botnet and advertising </a:t>
            </a:r>
            <a:r>
              <a:rPr lang="en-US" dirty="0" smtClean="0"/>
              <a:t>behavior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905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3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Serpent:  Measuring Activity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32652"/>
            <a:ext cx="685032" cy="5440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33499"/>
            <a:ext cx="11868727" cy="54398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180285" y="1753810"/>
            <a:ext cx="1194314" cy="4499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66902" y="1883731"/>
            <a:ext cx="1185334" cy="4155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149" y="1331422"/>
            <a:ext cx="578691" cy="5440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" y="1333266"/>
            <a:ext cx="685032" cy="544068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7611060">
            <a:off x="6905036" y="2015018"/>
            <a:ext cx="1308758" cy="5578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56435" y="1355437"/>
            <a:ext cx="262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266FE"/>
                </a:solidFill>
              </a:rPr>
              <a:t>MS launches takedown</a:t>
            </a:r>
            <a:endParaRPr lang="en-US" b="1" dirty="0">
              <a:solidFill>
                <a:srgbClr val="3266F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7663996" y="3831285"/>
            <a:ext cx="1002697" cy="60902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29656" y="292136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New ZA Payload: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WHITE FLAG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5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08 0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08 0 " pathEditMode="relative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08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1" grpId="0" animBg="1"/>
      <p:bldP spid="11" grpId="1" animBg="1"/>
      <p:bldP spid="14" grpId="0" animBg="1"/>
      <p:bldP spid="15" grpId="0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816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March 21</a:t>
            </a:r>
            <a:r>
              <a:rPr lang="en-US" baseline="30000" dirty="0" smtClean="0"/>
              <a:t>st</a:t>
            </a:r>
            <a:r>
              <a:rPr lang="en-US" dirty="0" smtClean="0"/>
              <a:t>, new Serpent modules released to all bot families</a:t>
            </a:r>
          </a:p>
          <a:p>
            <a:endParaRPr lang="en-US" dirty="0" smtClean="0"/>
          </a:p>
          <a:p>
            <a:r>
              <a:rPr lang="en-US" dirty="0" smtClean="0"/>
              <a:t>“Serpent” </a:t>
            </a:r>
            <a:r>
              <a:rPr lang="en-US" dirty="0" smtClean="0"/>
              <a:t>in </a:t>
            </a:r>
            <a:r>
              <a:rPr lang="en-US" dirty="0" smtClean="0"/>
              <a:t>module ID</a:t>
            </a:r>
            <a:r>
              <a:rPr lang="en-US" dirty="0" smtClean="0"/>
              <a:t> </a:t>
            </a:r>
            <a:r>
              <a:rPr lang="en-US" dirty="0" smtClean="0"/>
              <a:t>only:</a:t>
            </a:r>
          </a:p>
          <a:p>
            <a:pPr lvl="1"/>
            <a:r>
              <a:rPr lang="en-US" dirty="0" smtClean="0"/>
              <a:t>All Search Hijacking code removed</a:t>
            </a:r>
          </a:p>
          <a:p>
            <a:pPr lvl="1"/>
            <a:r>
              <a:rPr lang="en-US" dirty="0" smtClean="0"/>
              <a:t>Only performed auto-clicking</a:t>
            </a:r>
          </a:p>
          <a:p>
            <a:endParaRPr lang="en-US" dirty="0" smtClean="0"/>
          </a:p>
          <a:p>
            <a:r>
              <a:rPr lang="en-US" dirty="0" smtClean="0"/>
              <a:t>Several updates have gone out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smtClean="0"/>
              <a:t>of today, fraud continues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5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Direction:</a:t>
            </a:r>
            <a:br>
              <a:rPr lang="en-US" dirty="0" smtClean="0"/>
            </a:br>
            <a:r>
              <a:rPr lang="en-US" dirty="0" smtClean="0"/>
              <a:t>Aggregate Ad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we say something about the volume of ZA fraud?</a:t>
            </a:r>
          </a:p>
          <a:p>
            <a:r>
              <a:rPr lang="en-US" dirty="0" smtClean="0"/>
              <a:t>What does the click fraud look like from an advertiser perspective?</a:t>
            </a:r>
          </a:p>
          <a:p>
            <a:pPr lvl="1"/>
            <a:r>
              <a:rPr lang="en-US" dirty="0" smtClean="0"/>
              <a:t>This vantage obtained from collaboration with a large </a:t>
            </a:r>
            <a:r>
              <a:rPr lang="en-US" dirty="0"/>
              <a:t>real-world ad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Can we leverage other data sources to help identify badness</a:t>
            </a:r>
          </a:p>
          <a:p>
            <a:pPr lvl="1"/>
            <a:r>
              <a:rPr lang="en-US" dirty="0" smtClean="0"/>
              <a:t>ZA P2P Data</a:t>
            </a:r>
          </a:p>
          <a:p>
            <a:pPr lvl="1"/>
            <a:r>
              <a:rPr lang="en-US" dirty="0" smtClean="0"/>
              <a:t>ZA Serpent DNS data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This is ongoing work, still being developed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628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Ad Behavior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" y="1430853"/>
            <a:ext cx="9144000" cy="5367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6491" y="2212564"/>
            <a:ext cx="3411125" cy="3601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93230" y="1629434"/>
            <a:ext cx="4291978" cy="51693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Ad Behavior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69" y="1473203"/>
            <a:ext cx="7773938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7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Ad Behavior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3" y="1428960"/>
            <a:ext cx="7874002" cy="5247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0814" y="1979281"/>
            <a:ext cx="7085978" cy="4059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4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Ad Behavior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" y="1451504"/>
            <a:ext cx="9144000" cy="51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0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Ad Behavior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106"/>
            <a:ext cx="9144000" cy="512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Ad Behavior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9" y="1417638"/>
            <a:ext cx="8331200" cy="52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Ad Behavior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816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~50 ad units identified thus far</a:t>
            </a:r>
          </a:p>
          <a:p>
            <a:endParaRPr lang="en-US" sz="4000" dirty="0" smtClean="0"/>
          </a:p>
          <a:p>
            <a:r>
              <a:rPr lang="en-US" sz="4000" dirty="0" smtClean="0"/>
              <a:t>These units generated order 100,000 clicks per day prior to take down</a:t>
            </a:r>
          </a:p>
          <a:p>
            <a:endParaRPr lang="en-US" sz="4000" dirty="0" smtClean="0"/>
          </a:p>
          <a:p>
            <a:r>
              <a:rPr lang="en-US" sz="4000" dirty="0" smtClean="0"/>
              <a:t>Identification,  Analysis Ongoing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190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ZeroAccess?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94266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ZeroAccess (ZA) is a </a:t>
            </a:r>
            <a:r>
              <a:rPr lang="en-US" sz="3000" b="1" dirty="0"/>
              <a:t>malware delivery platform</a:t>
            </a:r>
          </a:p>
          <a:p>
            <a:pPr lvl="1"/>
            <a:r>
              <a:rPr lang="en-US" dirty="0" smtClean="0"/>
              <a:t>Core </a:t>
            </a:r>
            <a:r>
              <a:rPr lang="en-US" dirty="0" smtClean="0"/>
              <a:t>ZA: Simply a mechanism to distribute other pieces of </a:t>
            </a:r>
            <a:r>
              <a:rPr lang="en-US" dirty="0" smtClean="0"/>
              <a:t>malware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ayload </a:t>
            </a:r>
            <a:r>
              <a:rPr lang="en-US" dirty="0"/>
              <a:t>decoupled from </a:t>
            </a:r>
            <a:r>
              <a:rPr lang="en-US" dirty="0" smtClean="0"/>
              <a:t>infection</a:t>
            </a:r>
            <a:endParaRPr lang="en-US" dirty="0" smtClean="0"/>
          </a:p>
          <a:p>
            <a:r>
              <a:rPr lang="en-US" sz="3000" dirty="0"/>
              <a:t>Estimated size: </a:t>
            </a:r>
            <a:r>
              <a:rPr lang="en-US" sz="3000" b="1" dirty="0"/>
              <a:t>1.9 million </a:t>
            </a:r>
            <a:r>
              <a:rPr lang="en-US" sz="3000" dirty="0"/>
              <a:t>(Mid 2013, Symantec</a:t>
            </a:r>
            <a:r>
              <a:rPr lang="en-US" sz="3000" dirty="0" smtClean="0"/>
              <a:t>)</a:t>
            </a:r>
            <a:endParaRPr lang="en-US" sz="3000" dirty="0" smtClean="0"/>
          </a:p>
          <a:p>
            <a:r>
              <a:rPr lang="en-US" sz="3000" dirty="0" smtClean="0"/>
              <a:t>ZA’s </a:t>
            </a:r>
            <a:r>
              <a:rPr lang="en-US" sz="3000" dirty="0" smtClean="0"/>
              <a:t>payload monetization strategy has evolved </a:t>
            </a:r>
            <a:r>
              <a:rPr lang="en-US" sz="3000" dirty="0" smtClean="0"/>
              <a:t>with changes </a:t>
            </a:r>
            <a:r>
              <a:rPr lang="en-US" sz="3000" dirty="0" smtClean="0"/>
              <a:t>in the underground economy</a:t>
            </a:r>
          </a:p>
          <a:p>
            <a:pPr lvl="1"/>
            <a:r>
              <a:rPr lang="en-US" dirty="0" smtClean="0"/>
              <a:t>4 known monetization strategies across 5 </a:t>
            </a:r>
            <a:r>
              <a:rPr lang="en-US" dirty="0" smtClean="0"/>
              <a:t>years</a:t>
            </a:r>
          </a:p>
          <a:p>
            <a:r>
              <a:rPr lang="en-US" sz="3000" b="1" dirty="0" smtClean="0"/>
              <a:t>Click Fraud </a:t>
            </a:r>
            <a:r>
              <a:rPr lang="en-US" sz="3000" dirty="0" smtClean="0"/>
              <a:t>is the current form of monetization</a:t>
            </a:r>
            <a:endParaRPr lang="en-US" sz="30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22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8162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Continue analysis of the ad network vantage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Detailed </a:t>
            </a:r>
            <a:r>
              <a:rPr lang="en-US" dirty="0" smtClean="0"/>
              <a:t>forensic analysis of DNS Serpent telemetry to characterize the aggregate botnet behavior</a:t>
            </a:r>
          </a:p>
          <a:p>
            <a:pPr lvl="1"/>
            <a:r>
              <a:rPr lang="en-US" dirty="0" smtClean="0"/>
              <a:t>Key for understanding the scope of the fraud beyond </a:t>
            </a:r>
            <a:r>
              <a:rPr lang="en-US" dirty="0" smtClean="0"/>
              <a:t>one ad network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 </a:t>
            </a:r>
            <a:r>
              <a:rPr lang="en-US" dirty="0"/>
              <a:t>mapping out the click fraud affiliate </a:t>
            </a:r>
            <a:r>
              <a:rPr lang="en-US" dirty="0" smtClean="0"/>
              <a:t>ecosystem looking for economic or structural weak points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Interested in or have experience with </a:t>
            </a:r>
            <a:r>
              <a:rPr lang="en-US" dirty="0" err="1" smtClean="0"/>
              <a:t>ZeroAccess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Come talk to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3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9665"/>
            <a:ext cx="8229600" cy="965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err="1" smtClean="0"/>
              <a:t>pearce@cs.berkeley.edu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5398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8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985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Center for Evidence-based Security Research (CESR)</a:t>
            </a:r>
          </a:p>
          <a:p>
            <a:pPr lvl="1"/>
            <a:r>
              <a:rPr lang="en-US" dirty="0" smtClean="0"/>
              <a:t>UCSD, UCB, International Computer Science Institute (ICSI), George Mason</a:t>
            </a:r>
          </a:p>
          <a:p>
            <a:pPr lvl="1"/>
            <a:r>
              <a:rPr lang="en-US" dirty="0" smtClean="0"/>
              <a:t>Funding from the US National Science Foundation and many strong supporters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defRPr/>
            </a:pPr>
            <a:r>
              <a:rPr lang="en-US" dirty="0"/>
              <a:t>We do a bunch of things, but mainly we focus on the </a:t>
            </a:r>
            <a:br>
              <a:rPr lang="en-US" dirty="0"/>
            </a:br>
            <a:r>
              <a:rPr lang="en-US" b="1" dirty="0">
                <a:solidFill>
                  <a:srgbClr val="2B6CD3"/>
                </a:solidFill>
              </a:rPr>
              <a:t>economics and social structure of e-</a:t>
            </a:r>
            <a:r>
              <a:rPr lang="en-US" b="1" dirty="0" smtClean="0">
                <a:solidFill>
                  <a:srgbClr val="2B6CD3"/>
                </a:solidFill>
              </a:rPr>
              <a:t>crime</a:t>
            </a:r>
          </a:p>
          <a:p>
            <a:pPr>
              <a:defRPr/>
            </a:pPr>
            <a:endParaRPr lang="en-US" b="1" dirty="0" smtClean="0">
              <a:solidFill>
                <a:srgbClr val="2B6CD3"/>
              </a:solidFill>
            </a:endParaRPr>
          </a:p>
          <a:p>
            <a:pPr marL="342900" lvl="1" indent="-342900">
              <a:buFont typeface="Arial"/>
              <a:buChar char="•"/>
              <a:defRPr/>
            </a:pPr>
            <a:r>
              <a:rPr lang="en-US" dirty="0"/>
              <a:t>http://evidencebasedsecurity.org/</a:t>
            </a:r>
          </a:p>
          <a:p>
            <a:pPr>
              <a:defRPr/>
            </a:pPr>
            <a:endParaRPr lang="en-US" b="1" dirty="0">
              <a:solidFill>
                <a:srgbClr val="2B6CD3"/>
              </a:solidFill>
            </a:endParaRPr>
          </a:p>
        </p:txBody>
      </p:sp>
      <p:pic>
        <p:nvPicPr>
          <p:cNvPr id="23" name="Picture 22" descr="UCSeal122x1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77" y="5698792"/>
            <a:ext cx="887746" cy="88774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050181" y="5858174"/>
            <a:ext cx="250041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UC Berkeley OS Titling"/>
                <a:cs typeface="UC Berkeley OS Titling"/>
              </a:rPr>
              <a:t>University of</a:t>
            </a:r>
          </a:p>
          <a:p>
            <a:r>
              <a:rPr lang="en-US" sz="1600" dirty="0">
                <a:latin typeface="UC Berkeley OS Titling"/>
                <a:cs typeface="UC Berkeley OS Titling"/>
              </a:rPr>
              <a:t>California, Berkeley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6" y="5938237"/>
            <a:ext cx="2190024" cy="53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568" y="5698792"/>
            <a:ext cx="1250901" cy="802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3205" y="5976438"/>
            <a:ext cx="2268123" cy="4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2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Ad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74" y="1357607"/>
            <a:ext cx="8297333" cy="542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a New Way to Monetize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Second generation ZA:</a:t>
            </a:r>
          </a:p>
          <a:p>
            <a:pPr lvl="1"/>
            <a:r>
              <a:rPr lang="en-US" sz="3600" dirty="0" smtClean="0"/>
              <a:t>Abandoned </a:t>
            </a:r>
            <a:r>
              <a:rPr lang="en-US" sz="3600" dirty="0" err="1" smtClean="0"/>
              <a:t>FakeAV</a:t>
            </a:r>
            <a:endParaRPr lang="en-US" sz="3600" dirty="0" smtClean="0"/>
          </a:p>
          <a:p>
            <a:pPr lvl="1"/>
            <a:r>
              <a:rPr lang="en-US" sz="3600" dirty="0" smtClean="0"/>
              <a:t>Two new monetization                         strategies</a:t>
            </a:r>
          </a:p>
          <a:p>
            <a:pPr lvl="2"/>
            <a:r>
              <a:rPr lang="en-US" sz="3200" dirty="0" smtClean="0"/>
              <a:t>Bitcoin mining</a:t>
            </a:r>
          </a:p>
          <a:p>
            <a:pPr lvl="2"/>
            <a:r>
              <a:rPr lang="en-US" sz="3200" dirty="0" smtClean="0"/>
              <a:t>Click Fraud </a:t>
            </a:r>
          </a:p>
          <a:p>
            <a:pPr lvl="3"/>
            <a:r>
              <a:rPr lang="en-US" sz="2400" dirty="0" smtClean="0"/>
              <a:t>Classic click fraud</a:t>
            </a:r>
          </a:p>
          <a:p>
            <a:pPr lvl="3"/>
            <a:r>
              <a:rPr lang="en-US" sz="2400" dirty="0" smtClean="0"/>
              <a:t>Low quality (high velocity, low conversion)</a:t>
            </a:r>
          </a:p>
          <a:p>
            <a:pPr lvl="2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122" y="3016250"/>
            <a:ext cx="2452678" cy="24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ZA: In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72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ZeroAccess: First Generation</a:t>
            </a:r>
          </a:p>
          <a:p>
            <a:pPr lvl="1"/>
            <a:r>
              <a:rPr lang="en-US" sz="3200" dirty="0" smtClean="0"/>
              <a:t>2009-2011</a:t>
            </a:r>
          </a:p>
          <a:p>
            <a:pPr lvl="1"/>
            <a:r>
              <a:rPr lang="en-US" sz="3200" dirty="0" smtClean="0"/>
              <a:t>Kernel Rootkit</a:t>
            </a:r>
          </a:p>
          <a:p>
            <a:pPr lvl="1"/>
            <a:r>
              <a:rPr lang="en-US" sz="3200" dirty="0" smtClean="0"/>
              <a:t>No peer-to-peer behavior</a:t>
            </a:r>
          </a:p>
          <a:p>
            <a:pPr lvl="1"/>
            <a:r>
              <a:rPr lang="en-US" sz="3200" dirty="0" smtClean="0"/>
              <a:t>Estimated size: 250,000 (Symantec)</a:t>
            </a:r>
          </a:p>
          <a:p>
            <a:pPr lvl="1"/>
            <a:r>
              <a:rPr lang="en-US" sz="3200" dirty="0" smtClean="0"/>
              <a:t>Advanced rootkit and AV countermeasures</a:t>
            </a:r>
          </a:p>
          <a:p>
            <a:pPr lvl="1"/>
            <a:r>
              <a:rPr lang="en-US" sz="3200" dirty="0"/>
              <a:t>D</a:t>
            </a:r>
            <a:r>
              <a:rPr lang="en-US" sz="3200" dirty="0" smtClean="0"/>
              <a:t>escribed </a:t>
            </a:r>
            <a:r>
              <a:rPr lang="en-US" sz="3200" dirty="0"/>
              <a:t>as a </a:t>
            </a:r>
            <a:r>
              <a:rPr lang="en-US" sz="3200" b="1" dirty="0"/>
              <a:t>“platform to deliver malicious </a:t>
            </a:r>
            <a:r>
              <a:rPr lang="en-US" sz="3200" b="1" dirty="0" smtClean="0"/>
              <a:t>software”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4822" y="6498945"/>
            <a:ext cx="360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See white paper from </a:t>
            </a:r>
            <a:r>
              <a:rPr lang="en-US" i="1" dirty="0" err="1" smtClean="0"/>
              <a:t>Infosec</a:t>
            </a:r>
            <a:r>
              <a:rPr lang="en-US" i="1" dirty="0" smtClean="0"/>
              <a:t> Institute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1011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ZA: Building a Better Botnet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7233"/>
          </a:xfrm>
        </p:spPr>
        <p:txBody>
          <a:bodyPr>
            <a:normAutofit/>
          </a:bodyPr>
          <a:lstStyle/>
          <a:p>
            <a:r>
              <a:rPr lang="en-US" dirty="0" smtClean="0"/>
              <a:t>Second generation ZeroAccess</a:t>
            </a:r>
          </a:p>
          <a:p>
            <a:pPr lvl="1"/>
            <a:r>
              <a:rPr lang="en-US" dirty="0" smtClean="0"/>
              <a:t>Era: 2011-2012</a:t>
            </a:r>
          </a:p>
          <a:p>
            <a:pPr lvl="1"/>
            <a:r>
              <a:rPr lang="en-US" dirty="0" smtClean="0"/>
              <a:t>Still a kernel rootkit</a:t>
            </a:r>
          </a:p>
          <a:p>
            <a:pPr lvl="1"/>
            <a:r>
              <a:rPr lang="en-US" dirty="0" smtClean="0"/>
              <a:t>Estimated doubling in size 500,000 infections (</a:t>
            </a:r>
            <a:r>
              <a:rPr lang="en-US" dirty="0" err="1" smtClean="0"/>
              <a:t>Kindsight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Complete infrastructure shift</a:t>
            </a:r>
          </a:p>
          <a:p>
            <a:pPr lvl="1"/>
            <a:r>
              <a:rPr lang="en-US" dirty="0" smtClean="0"/>
              <a:t>UDP Peer-to-peer (P2P) malware delivery command &amp; control (C&amp;C)</a:t>
            </a:r>
          </a:p>
          <a:p>
            <a:pPr lvl="1"/>
            <a:r>
              <a:rPr lang="en-US" dirty="0" smtClean="0"/>
              <a:t>Extremely takedown resistant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3765" y="6482012"/>
            <a:ext cx="414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See white papers from Sophos and Symantec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8010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127" y="4794445"/>
            <a:ext cx="1171544" cy="1387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53305"/>
            <a:ext cx="1032686" cy="1223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06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How ZA Works: Peer</a:t>
            </a:r>
            <a:r>
              <a:rPr lang="en-US" sz="3800" dirty="0" smtClean="0"/>
              <a:t>-to-peer C&amp;C </a:t>
            </a:r>
            <a:endParaRPr lang="en-US" sz="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05" y="3277680"/>
            <a:ext cx="1199322" cy="11435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222954" y="2107860"/>
            <a:ext cx="1616738" cy="1675313"/>
            <a:chOff x="6445430" y="2429797"/>
            <a:chExt cx="1616738" cy="16753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7800" y="2429797"/>
              <a:ext cx="1204368" cy="14263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5430" y="2961571"/>
              <a:ext cx="1199322" cy="114353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833" y="5326032"/>
            <a:ext cx="1199322" cy="11435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827" y="3885706"/>
            <a:ext cx="1265497" cy="1597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833" y="1516406"/>
            <a:ext cx="1199322" cy="11435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954" y="4495103"/>
            <a:ext cx="1199322" cy="1143539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004976" y="1354402"/>
            <a:ext cx="1934476" cy="5194102"/>
            <a:chOff x="2004976" y="1354402"/>
            <a:chExt cx="1934476" cy="5194102"/>
          </a:xfrm>
        </p:grpSpPr>
        <p:sp>
          <p:nvSpPr>
            <p:cNvPr id="38" name="Bent Arrow 37"/>
            <p:cNvSpPr/>
            <p:nvPr/>
          </p:nvSpPr>
          <p:spPr>
            <a:xfrm flipV="1">
              <a:off x="2004976" y="4625993"/>
              <a:ext cx="1934476" cy="1557354"/>
            </a:xfrm>
            <a:prstGeom prst="bentArrow">
              <a:avLst>
                <a:gd name="adj1" fmla="val 9204"/>
                <a:gd name="adj2" fmla="val 10633"/>
                <a:gd name="adj3" fmla="val 20008"/>
                <a:gd name="adj4" fmla="val 852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Bent Arrow 38"/>
            <p:cNvSpPr/>
            <p:nvPr/>
          </p:nvSpPr>
          <p:spPr>
            <a:xfrm>
              <a:off x="2004976" y="1658944"/>
              <a:ext cx="1934476" cy="1472518"/>
            </a:xfrm>
            <a:prstGeom prst="bentArrow">
              <a:avLst>
                <a:gd name="adj1" fmla="val 9204"/>
                <a:gd name="adj2" fmla="val 10633"/>
                <a:gd name="adj3" fmla="val 20008"/>
                <a:gd name="adj4" fmla="val 852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74138" y="1354402"/>
              <a:ext cx="774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Peers?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74138" y="6179172"/>
              <a:ext cx="774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Peers?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173685" y="1976877"/>
            <a:ext cx="1880148" cy="3807872"/>
            <a:chOff x="2173685" y="1976877"/>
            <a:chExt cx="1880148" cy="3807872"/>
          </a:xfrm>
        </p:grpSpPr>
        <p:sp>
          <p:nvSpPr>
            <p:cNvPr id="44" name="Bent Arrow 43"/>
            <p:cNvSpPr/>
            <p:nvPr/>
          </p:nvSpPr>
          <p:spPr>
            <a:xfrm flipH="1">
              <a:off x="2414438" y="4312231"/>
              <a:ext cx="1561275" cy="1472518"/>
            </a:xfrm>
            <a:prstGeom prst="bentArrow">
              <a:avLst>
                <a:gd name="adj1" fmla="val 9204"/>
                <a:gd name="adj2" fmla="val 10633"/>
                <a:gd name="adj3" fmla="val 20008"/>
                <a:gd name="adj4" fmla="val 8523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Bent Arrow 44"/>
            <p:cNvSpPr/>
            <p:nvPr/>
          </p:nvSpPr>
          <p:spPr>
            <a:xfrm flipH="1" flipV="1">
              <a:off x="2173685" y="1976877"/>
              <a:ext cx="1796628" cy="1557354"/>
            </a:xfrm>
            <a:prstGeom prst="bentArrow">
              <a:avLst>
                <a:gd name="adj1" fmla="val 9204"/>
                <a:gd name="adj2" fmla="val 10633"/>
                <a:gd name="adj3" fmla="val 20008"/>
                <a:gd name="adj4" fmla="val 8523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6719" y="2924135"/>
              <a:ext cx="585429" cy="69334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8404" y="4256390"/>
              <a:ext cx="585429" cy="739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591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ZA: Continued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0562"/>
          </a:xfrm>
        </p:spPr>
        <p:txBody>
          <a:bodyPr>
            <a:normAutofit/>
          </a:bodyPr>
          <a:lstStyle/>
          <a:p>
            <a:r>
              <a:rPr lang="en-US" dirty="0" smtClean="0"/>
              <a:t>Third Generation ZA</a:t>
            </a:r>
          </a:p>
          <a:p>
            <a:pPr lvl="1"/>
            <a:r>
              <a:rPr lang="en-US" dirty="0"/>
              <a:t>Era: Mid 2012 – Present</a:t>
            </a:r>
          </a:p>
          <a:p>
            <a:pPr lvl="1"/>
            <a:r>
              <a:rPr lang="en-US" dirty="0" smtClean="0"/>
              <a:t>Estimated </a:t>
            </a:r>
            <a:r>
              <a:rPr lang="en-US" dirty="0" smtClean="0"/>
              <a:t>size: </a:t>
            </a:r>
            <a:r>
              <a:rPr lang="en-US" b="1" dirty="0" smtClean="0"/>
              <a:t>1.9 million </a:t>
            </a:r>
            <a:r>
              <a:rPr lang="en-US" dirty="0" smtClean="0"/>
              <a:t>(Mid 2013, Symantec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Command &amp; control tweaks to increase takedown and network robustness</a:t>
            </a:r>
          </a:p>
          <a:p>
            <a:pPr lvl="2"/>
            <a:r>
              <a:rPr lang="en-US" dirty="0" smtClean="0"/>
              <a:t>Introduction of  TCP into parts of the C&amp;C Protocol</a:t>
            </a:r>
            <a:endParaRPr lang="en-US" dirty="0"/>
          </a:p>
          <a:p>
            <a:r>
              <a:rPr lang="en-US" dirty="0" smtClean="0"/>
              <a:t>Same high-level P2P behavior as before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3765" y="6482012"/>
            <a:ext cx="414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See white papers from Sophos and Symantec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177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76" y="1600199"/>
            <a:ext cx="8478762" cy="51249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I want to bring visitors to my website</a:t>
            </a:r>
          </a:p>
          <a:p>
            <a:r>
              <a:rPr lang="en-US" dirty="0" smtClean="0"/>
              <a:t>Players</a:t>
            </a:r>
          </a:p>
          <a:p>
            <a:pPr lvl="1"/>
            <a:r>
              <a:rPr lang="en-US" dirty="0" smtClean="0"/>
              <a:t>Advertisers – e.g. </a:t>
            </a:r>
          </a:p>
          <a:p>
            <a:pPr lvl="1"/>
            <a:r>
              <a:rPr lang="en-US" dirty="0" smtClean="0"/>
              <a:t>Publishers – e.g. </a:t>
            </a:r>
            <a:r>
              <a:rPr lang="en-US" dirty="0" err="1" smtClean="0"/>
              <a:t>MyBlog.com</a:t>
            </a:r>
            <a:endParaRPr lang="en-US" dirty="0" smtClean="0"/>
          </a:p>
          <a:p>
            <a:pPr lvl="1"/>
            <a:r>
              <a:rPr lang="en-US" dirty="0" smtClean="0"/>
              <a:t>Ad networks – e.g. </a:t>
            </a:r>
          </a:p>
          <a:p>
            <a:pPr lvl="1"/>
            <a:r>
              <a:rPr lang="en-US" dirty="0" smtClean="0"/>
              <a:t>Middle men (syndicators) – e.g.</a:t>
            </a:r>
          </a:p>
          <a:p>
            <a:pPr lvl="2"/>
            <a:r>
              <a:rPr lang="en-US" dirty="0" smtClean="0"/>
              <a:t>Chains of them </a:t>
            </a:r>
          </a:p>
          <a:p>
            <a:r>
              <a:rPr lang="en-US" dirty="0" smtClean="0"/>
              <a:t>Payment models</a:t>
            </a:r>
          </a:p>
          <a:p>
            <a:pPr lvl="1"/>
            <a:r>
              <a:rPr lang="en-US" dirty="0" smtClean="0"/>
              <a:t>Pay Per </a:t>
            </a:r>
            <a:r>
              <a:rPr lang="en-US" dirty="0"/>
              <a:t>I</a:t>
            </a:r>
            <a:r>
              <a:rPr lang="en-US" dirty="0" smtClean="0"/>
              <a:t>mpression</a:t>
            </a:r>
          </a:p>
          <a:p>
            <a:pPr lvl="1"/>
            <a:r>
              <a:rPr lang="en-US" dirty="0" smtClean="0"/>
              <a:t>Pay Per </a:t>
            </a:r>
            <a:r>
              <a:rPr lang="en-US" dirty="0"/>
              <a:t>C</a:t>
            </a:r>
            <a:r>
              <a:rPr lang="en-US" dirty="0" smtClean="0"/>
              <a:t>lick</a:t>
            </a:r>
          </a:p>
          <a:p>
            <a:pPr lvl="1"/>
            <a:r>
              <a:rPr lang="en-US" dirty="0" smtClean="0"/>
              <a:t>Pay Per Conversion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Advertising: Primer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697" y="3596392"/>
            <a:ext cx="1215966" cy="27882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80" y="3805614"/>
            <a:ext cx="1913032" cy="645589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918" y="2676584"/>
            <a:ext cx="19177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0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09" y="-88186"/>
            <a:ext cx="84665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Advertising: Click Anatomy</a:t>
            </a:r>
            <a:endParaRPr lang="en-US" dirty="0"/>
          </a:p>
        </p:txBody>
      </p:sp>
      <p:cxnSp>
        <p:nvCxnSpPr>
          <p:cNvPr id="4" name="Straight Connector 3"/>
          <p:cNvCxnSpPr>
            <a:stCxn id="17" idx="2"/>
          </p:cNvCxnSpPr>
          <p:nvPr/>
        </p:nvCxnSpPr>
        <p:spPr>
          <a:xfrm flipH="1">
            <a:off x="2087980" y="1665127"/>
            <a:ext cx="6805" cy="49175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8" idx="2"/>
          </p:cNvCxnSpPr>
          <p:nvPr/>
        </p:nvCxnSpPr>
        <p:spPr>
          <a:xfrm flipH="1">
            <a:off x="3886138" y="1684852"/>
            <a:ext cx="21316" cy="4897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05979" y="1740153"/>
            <a:ext cx="0" cy="4842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75339" y="1295795"/>
            <a:ext cx="63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266FE"/>
                </a:solidFill>
              </a:rPr>
              <a:t>User</a:t>
            </a:r>
            <a:endParaRPr lang="en-US" dirty="0">
              <a:solidFill>
                <a:srgbClr val="3266F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2717" y="1315520"/>
            <a:ext cx="132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266FE"/>
                </a:solidFill>
              </a:rPr>
              <a:t>MyBlog.com</a:t>
            </a:r>
            <a:endParaRPr lang="en-US" dirty="0">
              <a:solidFill>
                <a:srgbClr val="3266F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996" y="1388229"/>
            <a:ext cx="1215966" cy="278820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049" y="1231005"/>
            <a:ext cx="2068176" cy="60676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304137" y="1684852"/>
            <a:ext cx="1" cy="4897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284963" y="1715852"/>
            <a:ext cx="0" cy="4983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945101" y="1346101"/>
            <a:ext cx="663237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117253" y="870148"/>
            <a:ext cx="815848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393507" y="1243963"/>
            <a:ext cx="44918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 rot="157042">
            <a:off x="5505979" y="1666384"/>
            <a:ext cx="1798158" cy="452212"/>
            <a:chOff x="5505979" y="1801848"/>
            <a:chExt cx="1798158" cy="452212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5505979" y="2066609"/>
              <a:ext cx="1798158" cy="187451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21225860">
              <a:off x="5722872" y="1801848"/>
              <a:ext cx="1309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 To Serve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221381">
            <a:off x="3894909" y="1995416"/>
            <a:ext cx="1606266" cy="458163"/>
            <a:chOff x="3894909" y="2198612"/>
            <a:chExt cx="1606266" cy="458163"/>
          </a:xfrm>
        </p:grpSpPr>
        <p:cxnSp>
          <p:nvCxnSpPr>
            <p:cNvPr id="59" name="Straight Arrow Connector 58"/>
            <p:cNvCxnSpPr/>
            <p:nvPr/>
          </p:nvCxnSpPr>
          <p:spPr>
            <a:xfrm flipH="1">
              <a:off x="3907454" y="2469324"/>
              <a:ext cx="1591239" cy="187451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 rot="21225860">
              <a:off x="3894909" y="2198612"/>
              <a:ext cx="160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JS To Show Ads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112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09" y="-88186"/>
            <a:ext cx="84665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Advertising: Click Anatomy</a:t>
            </a:r>
            <a:endParaRPr lang="en-US" dirty="0"/>
          </a:p>
        </p:txBody>
      </p:sp>
      <p:cxnSp>
        <p:nvCxnSpPr>
          <p:cNvPr id="4" name="Straight Connector 3"/>
          <p:cNvCxnSpPr>
            <a:stCxn id="17" idx="2"/>
          </p:cNvCxnSpPr>
          <p:nvPr/>
        </p:nvCxnSpPr>
        <p:spPr>
          <a:xfrm flipH="1">
            <a:off x="2087980" y="1665127"/>
            <a:ext cx="6805" cy="49175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8" idx="2"/>
          </p:cNvCxnSpPr>
          <p:nvPr/>
        </p:nvCxnSpPr>
        <p:spPr>
          <a:xfrm flipH="1">
            <a:off x="3886138" y="1684852"/>
            <a:ext cx="21316" cy="4897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05979" y="1740153"/>
            <a:ext cx="0" cy="4842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75339" y="1295795"/>
            <a:ext cx="63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266FE"/>
                </a:solidFill>
              </a:rPr>
              <a:t>User</a:t>
            </a:r>
            <a:endParaRPr lang="en-US" dirty="0">
              <a:solidFill>
                <a:srgbClr val="3266F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2717" y="1315520"/>
            <a:ext cx="132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266FE"/>
                </a:solidFill>
              </a:rPr>
              <a:t>MyBlog.com</a:t>
            </a:r>
            <a:endParaRPr lang="en-US" dirty="0">
              <a:solidFill>
                <a:srgbClr val="3266F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996" y="1388229"/>
            <a:ext cx="1215966" cy="278820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049" y="1231005"/>
            <a:ext cx="2068176" cy="60676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304137" y="1684852"/>
            <a:ext cx="1" cy="4897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087980" y="1880579"/>
            <a:ext cx="1798158" cy="387063"/>
            <a:chOff x="2087980" y="2087907"/>
            <a:chExt cx="1798158" cy="387063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087980" y="2319475"/>
              <a:ext cx="1798158" cy="1554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237545">
              <a:off x="2274809" y="2087907"/>
              <a:ext cx="143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Page Request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7980" y="2228269"/>
            <a:ext cx="1798158" cy="410222"/>
            <a:chOff x="2087980" y="2435597"/>
            <a:chExt cx="1798158" cy="410222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2087980" y="2596523"/>
              <a:ext cx="1798158" cy="2492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21077732">
              <a:off x="2239626" y="2435597"/>
              <a:ext cx="1132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Page w/ JS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87980" y="2586659"/>
            <a:ext cx="3417999" cy="406629"/>
            <a:chOff x="2087980" y="2814951"/>
            <a:chExt cx="3417999" cy="528324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087980" y="3029067"/>
              <a:ext cx="3417999" cy="314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267699">
              <a:off x="2960934" y="2814951"/>
              <a:ext cx="225638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JavaScript requests Ad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116934" y="3212154"/>
            <a:ext cx="3389046" cy="377200"/>
            <a:chOff x="2116934" y="3419482"/>
            <a:chExt cx="3389046" cy="377200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2116934" y="3694855"/>
              <a:ext cx="3389046" cy="1018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21365724">
              <a:off x="3021765" y="3419482"/>
              <a:ext cx="1235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Returns Ad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4794323" y="3122989"/>
            <a:ext cx="1472617" cy="246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Log Impression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1375676" y="3725823"/>
            <a:ext cx="1449322" cy="246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User Ad Click</a:t>
            </a:r>
            <a:endParaRPr lang="en-US" sz="16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284963" y="1715852"/>
            <a:ext cx="0" cy="4983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945101" y="1346101"/>
            <a:ext cx="663237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097831" y="3823869"/>
            <a:ext cx="3417999" cy="449165"/>
            <a:chOff x="2087980" y="2759685"/>
            <a:chExt cx="3417999" cy="58359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2087980" y="3029067"/>
              <a:ext cx="3417999" cy="314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rot="267699">
              <a:off x="2972803" y="2759685"/>
              <a:ext cx="1817963" cy="479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 Click Request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126785" y="4491900"/>
            <a:ext cx="3389046" cy="377200"/>
            <a:chOff x="2116934" y="3419482"/>
            <a:chExt cx="3389046" cy="377200"/>
          </a:xfrm>
        </p:grpSpPr>
        <p:cxnSp>
          <p:nvCxnSpPr>
            <p:cNvPr id="85" name="Straight Arrow Connector 84"/>
            <p:cNvCxnSpPr/>
            <p:nvPr/>
          </p:nvCxnSpPr>
          <p:spPr>
            <a:xfrm flipH="1">
              <a:off x="2116934" y="3694855"/>
              <a:ext cx="3389046" cy="1018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 rot="21365724">
              <a:off x="3149513" y="3419482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Redirect</a:t>
              </a:r>
              <a:endParaRPr lang="en-US" dirty="0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4781850" y="4417937"/>
            <a:ext cx="1449322" cy="246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Log Ad Click</a:t>
            </a:r>
            <a:endParaRPr lang="en-US" sz="16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2098570" y="4857413"/>
            <a:ext cx="5205567" cy="507182"/>
            <a:chOff x="2098570" y="5064741"/>
            <a:chExt cx="5205567" cy="50718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098570" y="5200991"/>
              <a:ext cx="5205567" cy="3709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 rot="267699">
              <a:off x="4220934" y="5064741"/>
              <a:ext cx="104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Page Visit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087980" y="5214452"/>
            <a:ext cx="5216158" cy="369332"/>
            <a:chOff x="2087980" y="5162620"/>
            <a:chExt cx="5216158" cy="369332"/>
          </a:xfrm>
        </p:grpSpPr>
        <p:cxnSp>
          <p:nvCxnSpPr>
            <p:cNvPr id="34" name="Straight Arrow Connector 33"/>
            <p:cNvCxnSpPr/>
            <p:nvPr/>
          </p:nvCxnSpPr>
          <p:spPr>
            <a:xfrm flipH="1">
              <a:off x="2087980" y="5394186"/>
              <a:ext cx="5216158" cy="1259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 rot="21413212">
              <a:off x="3849335" y="5162620"/>
              <a:ext cx="1667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Advertiser Page</a:t>
              </a:r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1375676" y="5662602"/>
            <a:ext cx="1449322" cy="246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Clicks Buy</a:t>
            </a:r>
            <a:endParaRPr lang="en-US" sz="16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16934" y="5768550"/>
            <a:ext cx="5187203" cy="435067"/>
            <a:chOff x="2116934" y="5716718"/>
            <a:chExt cx="5187203" cy="435067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2116934" y="5889533"/>
              <a:ext cx="5187203" cy="2622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 rot="153077">
              <a:off x="3644989" y="5716718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Conversion Request</a:t>
              </a:r>
              <a:endParaRPr lang="en-US" dirty="0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6435408" y="6277542"/>
            <a:ext cx="1760268" cy="246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Log Conversion</a:t>
            </a:r>
            <a:endParaRPr lang="en-US" sz="1600" dirty="0"/>
          </a:p>
        </p:txBody>
      </p:sp>
      <p:sp>
        <p:nvSpPr>
          <p:cNvPr id="106" name="Rectangle 105"/>
          <p:cNvSpPr/>
          <p:nvPr/>
        </p:nvSpPr>
        <p:spPr>
          <a:xfrm>
            <a:off x="1579912" y="1701279"/>
            <a:ext cx="1041663" cy="246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Page Visit</a:t>
            </a:r>
            <a:endParaRPr lang="en-US" sz="16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4556123" y="2958252"/>
            <a:ext cx="4126221" cy="3760746"/>
            <a:chOff x="4556123" y="2906420"/>
            <a:chExt cx="4126221" cy="3760746"/>
          </a:xfrm>
        </p:grpSpPr>
        <p:sp>
          <p:nvSpPr>
            <p:cNvPr id="112" name="Oval 111"/>
            <p:cNvSpPr/>
            <p:nvPr/>
          </p:nvSpPr>
          <p:spPr>
            <a:xfrm>
              <a:off x="4572190" y="2906420"/>
              <a:ext cx="1863218" cy="63110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56123" y="4186166"/>
              <a:ext cx="1863218" cy="63110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302480" y="6036064"/>
              <a:ext cx="1996868" cy="63110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088421" y="3492738"/>
              <a:ext cx="1593923" cy="9144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FF8A84"/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Payment</a:t>
              </a:r>
            </a:p>
            <a:p>
              <a:pPr algn="ctr"/>
              <a:r>
                <a:rPr lang="en-US" dirty="0" smtClean="0"/>
                <a:t>Models</a:t>
              </a:r>
              <a:endParaRPr lang="en-US" dirty="0"/>
            </a:p>
          </p:txBody>
        </p:sp>
        <p:cxnSp>
          <p:nvCxnSpPr>
            <p:cNvPr id="117" name="Straight Connector 116"/>
            <p:cNvCxnSpPr>
              <a:endCxn id="112" idx="6"/>
            </p:cNvCxnSpPr>
            <p:nvPr/>
          </p:nvCxnSpPr>
          <p:spPr>
            <a:xfrm flipH="1" flipV="1">
              <a:off x="6435408" y="3221971"/>
              <a:ext cx="653013" cy="452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endCxn id="113" idx="6"/>
            </p:cNvCxnSpPr>
            <p:nvPr/>
          </p:nvCxnSpPr>
          <p:spPr>
            <a:xfrm flipH="1">
              <a:off x="6419341" y="4186166"/>
              <a:ext cx="669080" cy="3155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5" idx="2"/>
              <a:endCxn id="114" idx="0"/>
            </p:cNvCxnSpPr>
            <p:nvPr/>
          </p:nvCxnSpPr>
          <p:spPr>
            <a:xfrm flipH="1">
              <a:off x="7300914" y="4407138"/>
              <a:ext cx="584469" cy="16289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5117253" y="870148"/>
            <a:ext cx="815848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393507" y="1243963"/>
            <a:ext cx="44918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4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87" grpId="0" animBg="1"/>
      <p:bldP spid="94" grpId="0" animBg="1"/>
      <p:bldP spid="104" grpId="0" animBg="1"/>
      <p:bldP spid="10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09" y="-88186"/>
            <a:ext cx="84665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Advertising: Click Anatomy</a:t>
            </a:r>
            <a:endParaRPr lang="en-US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1775339" y="1295795"/>
            <a:ext cx="2796851" cy="2125268"/>
            <a:chOff x="1775339" y="1295795"/>
            <a:chExt cx="2796851" cy="2125268"/>
          </a:xfrm>
        </p:grpSpPr>
        <p:grpSp>
          <p:nvGrpSpPr>
            <p:cNvPr id="129" name="Group 128"/>
            <p:cNvGrpSpPr/>
            <p:nvPr/>
          </p:nvGrpSpPr>
          <p:grpSpPr>
            <a:xfrm>
              <a:off x="1775339" y="1295795"/>
              <a:ext cx="2132115" cy="2125268"/>
              <a:chOff x="1775339" y="1295795"/>
              <a:chExt cx="2132115" cy="2125268"/>
            </a:xfrm>
          </p:grpSpPr>
          <p:cxnSp>
            <p:nvCxnSpPr>
              <p:cNvPr id="4" name="Straight Connector 3"/>
              <p:cNvCxnSpPr>
                <a:stCxn id="17" idx="2"/>
              </p:cNvCxnSpPr>
              <p:nvPr/>
            </p:nvCxnSpPr>
            <p:spPr>
              <a:xfrm>
                <a:off x="2094785" y="1665127"/>
                <a:ext cx="0" cy="17559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8" idx="2"/>
              </p:cNvCxnSpPr>
              <p:nvPr/>
            </p:nvCxnSpPr>
            <p:spPr>
              <a:xfrm>
                <a:off x="3907454" y="1684852"/>
                <a:ext cx="0" cy="17362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775339" y="1295795"/>
                <a:ext cx="638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266FE"/>
                    </a:solidFill>
                  </a:rPr>
                  <a:t>User</a:t>
                </a:r>
                <a:endParaRPr lang="en-US" dirty="0">
                  <a:solidFill>
                    <a:srgbClr val="3266FE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242717" y="1315520"/>
              <a:ext cx="1329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3266FE"/>
                  </a:solidFill>
                </a:rPr>
                <a:t>MyBlog.com</a:t>
              </a:r>
              <a:endParaRPr lang="en-US" dirty="0">
                <a:solidFill>
                  <a:srgbClr val="3266FE"/>
                </a:solidFill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897996" y="1231005"/>
            <a:ext cx="3440229" cy="2190058"/>
            <a:chOff x="4897996" y="1231005"/>
            <a:chExt cx="3440229" cy="219005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05979" y="1740153"/>
              <a:ext cx="0" cy="16809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7996" y="1388229"/>
              <a:ext cx="1215966" cy="2788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049" y="1231005"/>
              <a:ext cx="2068176" cy="60676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7304137" y="1684852"/>
              <a:ext cx="0" cy="1736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5117253" y="870148"/>
            <a:ext cx="815848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4009868" y="1256921"/>
            <a:ext cx="1266282" cy="2164142"/>
            <a:chOff x="4022827" y="1256921"/>
            <a:chExt cx="1266282" cy="2164142"/>
          </a:xfrm>
        </p:grpSpPr>
        <p:cxnSp>
          <p:nvCxnSpPr>
            <p:cNvPr id="134" name="Straight Connector 133"/>
            <p:cNvCxnSpPr/>
            <p:nvPr/>
          </p:nvCxnSpPr>
          <p:spPr>
            <a:xfrm flipH="1">
              <a:off x="4634652" y="1668798"/>
              <a:ext cx="21316" cy="17522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2827" y="1256921"/>
              <a:ext cx="1266282" cy="427331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32" name="Straight Arrow Connector 131"/>
          <p:cNvCxnSpPr/>
          <p:nvPr/>
        </p:nvCxnSpPr>
        <p:spPr>
          <a:xfrm flipH="1">
            <a:off x="2414231" y="1240867"/>
            <a:ext cx="548100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3393507" y="1243963"/>
            <a:ext cx="44918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3071218" y="1943694"/>
            <a:ext cx="3292217" cy="1022770"/>
            <a:chOff x="3071218" y="1943694"/>
            <a:chExt cx="3292217" cy="1022770"/>
          </a:xfrm>
        </p:grpSpPr>
        <p:cxnSp>
          <p:nvCxnSpPr>
            <p:cNvPr id="138" name="Straight Arrow Connector 137"/>
            <p:cNvCxnSpPr/>
            <p:nvPr/>
          </p:nvCxnSpPr>
          <p:spPr>
            <a:xfrm>
              <a:off x="4655968" y="1943694"/>
              <a:ext cx="1614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H="1">
              <a:off x="3071218" y="1943694"/>
              <a:ext cx="15634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4552998" y="2020314"/>
              <a:ext cx="1810437" cy="9233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Relationships </a:t>
              </a:r>
              <a:br>
                <a:rPr lang="en-US" dirty="0" smtClean="0"/>
              </a:br>
              <a:r>
                <a:rPr lang="en-US" dirty="0" smtClean="0"/>
                <a:t>with advertisers</a:t>
              </a:r>
            </a:p>
            <a:p>
              <a:pPr algn="ctr"/>
              <a:r>
                <a:rPr lang="en-US" dirty="0"/>
                <a:t>a</a:t>
              </a:r>
              <a:r>
                <a:rPr lang="en-US" dirty="0" smtClean="0"/>
                <a:t>nd ad networks</a:t>
              </a:r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191456" y="2043134"/>
              <a:ext cx="1413105" cy="92333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Relationships</a:t>
              </a:r>
            </a:p>
            <a:p>
              <a:pPr algn="ctr"/>
              <a:r>
                <a:rPr lang="en-US" dirty="0" smtClean="0"/>
                <a:t>with traffic</a:t>
              </a:r>
            </a:p>
            <a:p>
              <a:pPr algn="ctr"/>
              <a:r>
                <a:rPr lang="en-US" dirty="0" smtClean="0"/>
                <a:t>sources</a:t>
              </a:r>
              <a:endParaRPr lang="en-US" dirty="0"/>
            </a:p>
          </p:txBody>
        </p:sp>
      </p:grpSp>
      <p:sp>
        <p:nvSpPr>
          <p:cNvPr id="159" name="Content Placeholder 2"/>
          <p:cNvSpPr>
            <a:spLocks noGrp="1"/>
          </p:cNvSpPr>
          <p:nvPr>
            <p:ph idx="1"/>
          </p:nvPr>
        </p:nvSpPr>
        <p:spPr>
          <a:xfrm>
            <a:off x="275599" y="3314886"/>
            <a:ext cx="8478762" cy="488284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fraud is:</a:t>
            </a:r>
          </a:p>
          <a:p>
            <a:pPr lvl="1"/>
            <a:r>
              <a:rPr lang="en-US" sz="2600" dirty="0" smtClean="0"/>
              <a:t>Delivering bogus traffic to advertiser pages</a:t>
            </a:r>
          </a:p>
          <a:p>
            <a:pPr lvl="2"/>
            <a:r>
              <a:rPr lang="en-US" sz="2200" dirty="0" smtClean="0"/>
              <a:t>Impressions, Clicks, and/or conversions</a:t>
            </a:r>
            <a:endParaRPr lang="en-US" sz="2200" dirty="0"/>
          </a:p>
          <a:p>
            <a:r>
              <a:rPr lang="en-US" sz="3000" dirty="0" smtClean="0"/>
              <a:t>Early Click Fraud: publisher </a:t>
            </a:r>
            <a:r>
              <a:rPr lang="en-US" sz="3000" dirty="0"/>
              <a:t>p</a:t>
            </a:r>
            <a:r>
              <a:rPr lang="en-US" sz="3000" dirty="0" smtClean="0"/>
              <a:t>ages</a:t>
            </a:r>
          </a:p>
          <a:p>
            <a:r>
              <a:rPr lang="en-US" sz="3000" dirty="0" smtClean="0"/>
              <a:t>Today: Both publishers and middle men</a:t>
            </a:r>
          </a:p>
          <a:p>
            <a:r>
              <a:rPr lang="en-US" sz="3000" dirty="0" smtClean="0"/>
              <a:t>Middle men can obscure badness from ad network visibility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128423" y="1943694"/>
            <a:ext cx="5845832" cy="1202834"/>
            <a:chOff x="3128423" y="1891862"/>
            <a:chExt cx="5845832" cy="1202834"/>
          </a:xfrm>
        </p:grpSpPr>
        <p:sp>
          <p:nvSpPr>
            <p:cNvPr id="27" name="Oval 26"/>
            <p:cNvSpPr/>
            <p:nvPr/>
          </p:nvSpPr>
          <p:spPr>
            <a:xfrm>
              <a:off x="4534540" y="1891862"/>
              <a:ext cx="1863218" cy="120283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28423" y="1891862"/>
              <a:ext cx="1500972" cy="120283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80332" y="2032388"/>
              <a:ext cx="1593923" cy="9144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FF8A84"/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Fraud Pain Points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30" idx="1"/>
              <a:endCxn id="27" idx="6"/>
            </p:cNvCxnSpPr>
            <p:nvPr/>
          </p:nvCxnSpPr>
          <p:spPr>
            <a:xfrm flipH="1">
              <a:off x="6397758" y="2489588"/>
              <a:ext cx="982574" cy="3691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430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093E-6 4.40352E-6 L 0.08284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33E-6 1.85271E-7 L -0.09353 1.85271E-7 " pathEditMode="relative" ptsTypes="AA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Fraud: </a:t>
            </a:r>
            <a:br>
              <a:rPr lang="en-US" dirty="0" smtClean="0"/>
            </a:br>
            <a:r>
              <a:rPr lang="en-US" dirty="0" smtClean="0"/>
              <a:t>Standing the Test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sz="3600" dirty="0"/>
              <a:t>Third generation ZA:</a:t>
            </a:r>
          </a:p>
          <a:p>
            <a:pPr lvl="1"/>
            <a:r>
              <a:rPr lang="en-US" dirty="0" smtClean="0"/>
              <a:t>Monetization: </a:t>
            </a:r>
            <a:r>
              <a:rPr lang="en-US" dirty="0"/>
              <a:t>solely click fraud</a:t>
            </a:r>
          </a:p>
          <a:p>
            <a:r>
              <a:rPr lang="en-US" sz="3600" dirty="0"/>
              <a:t>Two </a:t>
            </a:r>
            <a:r>
              <a:rPr lang="en-US" sz="3600" dirty="0" smtClean="0"/>
              <a:t>click fraud strategies</a:t>
            </a:r>
            <a:endParaRPr lang="en-US" sz="3600" dirty="0"/>
          </a:p>
          <a:p>
            <a:pPr lvl="1"/>
            <a:r>
              <a:rPr lang="en-US" dirty="0"/>
              <a:t>Auto-clicking </a:t>
            </a:r>
            <a:r>
              <a:rPr lang="en-US" dirty="0" smtClean="0"/>
              <a:t>(</a:t>
            </a:r>
            <a:r>
              <a:rPr lang="en-US" dirty="0"/>
              <a:t>classic)</a:t>
            </a:r>
          </a:p>
          <a:p>
            <a:pPr lvl="1"/>
            <a:r>
              <a:rPr lang="en-US" dirty="0"/>
              <a:t>Search result hijacking (high tech)</a:t>
            </a:r>
          </a:p>
          <a:p>
            <a:r>
              <a:rPr lang="en-US" sz="3600" dirty="0" smtClean="0"/>
              <a:t>Focus </a:t>
            </a:r>
            <a:r>
              <a:rPr lang="en-US" sz="3600" dirty="0"/>
              <a:t>of the remainder of the talk:</a:t>
            </a:r>
          </a:p>
          <a:p>
            <a:pPr lvl="1"/>
            <a:r>
              <a:rPr lang="en-US" dirty="0"/>
              <a:t>Understanding the behavior and economics behind the two click fraud payloads</a:t>
            </a:r>
          </a:p>
          <a:p>
            <a:endParaRPr lang="en-US" sz="3600" dirty="0"/>
          </a:p>
          <a:p>
            <a:pPr lvl="2"/>
            <a:endParaRPr lang="en-US" sz="2800" dirty="0"/>
          </a:p>
          <a:p>
            <a:pPr lvl="2"/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5619" y="7136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7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26"/>
            <a:ext cx="8229600" cy="1143000"/>
          </a:xfrm>
        </p:spPr>
        <p:txBody>
          <a:bodyPr/>
          <a:lstStyle/>
          <a:p>
            <a:r>
              <a:rPr lang="en-US" dirty="0" smtClean="0"/>
              <a:t>Serpent:  C&amp;C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3292"/>
            <a:ext cx="8229600" cy="10432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C&amp;C is a standard HTTP GET with some mild obfuscation</a:t>
            </a:r>
          </a:p>
          <a:p>
            <a:endParaRPr lang="en-US" dirty="0">
              <a:solidFill>
                <a:srgbClr val="000000"/>
              </a:solidFill>
              <a:sym typeface="Wingdings"/>
            </a:endParaRPr>
          </a:p>
          <a:p>
            <a:endParaRPr lang="en-US" dirty="0" smtClean="0">
              <a:solidFill>
                <a:srgbClr val="000000"/>
              </a:solidFill>
              <a:sym typeface="Wingdings"/>
            </a:endParaRPr>
          </a:p>
          <a:p>
            <a:endParaRPr lang="en-US" dirty="0">
              <a:solidFill>
                <a:srgbClr val="000000"/>
              </a:solidFill>
              <a:sym typeface="Wingdings"/>
            </a:endParaRPr>
          </a:p>
          <a:p>
            <a:endParaRPr lang="en-US" dirty="0" smtClean="0">
              <a:solidFill>
                <a:srgbClr val="000000"/>
              </a:solidFill>
              <a:sym typeface="Wingdings"/>
            </a:endParaRPr>
          </a:p>
          <a:p>
            <a:endParaRPr lang="en-US" dirty="0" smtClean="0">
              <a:solidFill>
                <a:srgbClr val="000000"/>
              </a:solidFill>
              <a:sym typeface="Wingdings"/>
            </a:endParaRPr>
          </a:p>
          <a:p>
            <a:endParaRPr lang="en-US" dirty="0">
              <a:solidFill>
                <a:srgbClr val="000000"/>
              </a:solidFill>
              <a:sym typeface="Wingding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854" y="3609181"/>
            <a:ext cx="4483196" cy="750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797" y="3742204"/>
            <a:ext cx="2290179" cy="686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2" y="3660237"/>
            <a:ext cx="2021798" cy="6239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5372" y="2971632"/>
            <a:ext cx="2520865" cy="527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5072" y="4466138"/>
            <a:ext cx="2727272" cy="5545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930" y="4908850"/>
            <a:ext cx="8567302" cy="4298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314" y="2470365"/>
            <a:ext cx="8310405" cy="5391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7972" y="2306517"/>
            <a:ext cx="9034191" cy="31358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5678175"/>
            <a:ext cx="5634876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266FE"/>
              </a:buClr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sym typeface="Wingdings"/>
              </a:rPr>
              <a:t>Response is encrypted with RC4</a:t>
            </a:r>
          </a:p>
          <a:p>
            <a:pPr marL="742950" lvl="1" indent="-285750">
              <a:spcBef>
                <a:spcPct val="20000"/>
              </a:spcBef>
              <a:buClr>
                <a:srgbClr val="3266FE"/>
              </a:buClr>
              <a:buFont typeface="Arial"/>
              <a:buChar char="–"/>
            </a:pPr>
            <a:r>
              <a:rPr lang="en-US" sz="2600" dirty="0">
                <a:solidFill>
                  <a:srgbClr val="000000"/>
                </a:solidFill>
                <a:sym typeface="Wingdings"/>
              </a:rPr>
              <a:t>Key derived from message length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7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Players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/>
              </a:rPr>
              <a:t>Victims</a:t>
            </a:r>
          </a:p>
          <a:p>
            <a:pPr lvl="1"/>
            <a:r>
              <a:rPr lang="en-US" dirty="0">
                <a:sym typeface="Wingdings"/>
              </a:rPr>
              <a:t>Most major ad </a:t>
            </a:r>
            <a:r>
              <a:rPr lang="en-US" dirty="0" smtClean="0">
                <a:sym typeface="Wingdings"/>
              </a:rPr>
              <a:t>networks: Microsoft</a:t>
            </a:r>
            <a:r>
              <a:rPr lang="en-US" dirty="0">
                <a:sym typeface="Wingdings"/>
              </a:rPr>
              <a:t>, Yahoo, Google, 7Search</a:t>
            </a:r>
            <a:r>
              <a:rPr lang="en-US" dirty="0" smtClean="0">
                <a:sym typeface="Wingdings"/>
              </a:rPr>
              <a:t>…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Middlemen</a:t>
            </a:r>
          </a:p>
          <a:p>
            <a:pPr lvl="1"/>
            <a:r>
              <a:rPr lang="en-US" dirty="0" smtClean="0">
                <a:sym typeface="Wingdings"/>
              </a:rPr>
              <a:t>Still working to map out and analyze the redirection infrastructure</a:t>
            </a:r>
          </a:p>
          <a:p>
            <a:pPr lvl="1"/>
            <a:r>
              <a:rPr lang="en-US" dirty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ut we have some leads</a:t>
            </a:r>
          </a:p>
          <a:p>
            <a:pPr marL="457200" lvl="1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Botnet owners (</a:t>
            </a:r>
            <a:r>
              <a:rPr lang="en-US" dirty="0" err="1">
                <a:sym typeface="Wingdings"/>
              </a:rPr>
              <a:t>B</a:t>
            </a:r>
            <a:r>
              <a:rPr lang="en-US" dirty="0" err="1" smtClean="0">
                <a:sym typeface="Wingdings"/>
              </a:rPr>
              <a:t>otmasters</a:t>
            </a:r>
            <a:r>
              <a:rPr lang="en-US" dirty="0" smtClean="0">
                <a:sym typeface="Wingdings"/>
              </a:rPr>
              <a:t>)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Are they the middle men?</a:t>
            </a:r>
          </a:p>
        </p:txBody>
      </p:sp>
    </p:spTree>
    <p:extLst>
      <p:ext uri="{BB962C8B-B14F-4D97-AF65-F5344CB8AC3E}">
        <p14:creationId xmlns:p14="http://schemas.microsoft.com/office/powerpoint/2010/main" val="342290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C&amp;C and Functionality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2131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/>
              </a:rPr>
              <a:t>Other types of C&amp;C besides just search</a:t>
            </a:r>
          </a:p>
          <a:p>
            <a:r>
              <a:rPr lang="en-US" dirty="0" smtClean="0">
                <a:sym typeface="Wingdings"/>
              </a:rPr>
              <a:t>Similarly formatted C&amp;C messages occur for a variety of operations</a:t>
            </a:r>
          </a:p>
          <a:p>
            <a:pPr lvl="1"/>
            <a:r>
              <a:rPr lang="en-US" b="1" dirty="0" smtClean="0">
                <a:sym typeface="Wingdings"/>
              </a:rPr>
              <a:t>Confirmation of ad clicks</a:t>
            </a:r>
          </a:p>
          <a:p>
            <a:pPr lvl="1"/>
            <a:r>
              <a:rPr lang="en-US" dirty="0" smtClean="0">
                <a:sym typeface="Wingdings"/>
              </a:rPr>
              <a:t>Legitimate software updates</a:t>
            </a:r>
          </a:p>
          <a:p>
            <a:r>
              <a:rPr lang="en-US" dirty="0" smtClean="0">
                <a:sym typeface="Wingdings"/>
              </a:rPr>
              <a:t>In addition, some automated clicking associated with actual user searches</a:t>
            </a:r>
          </a:p>
          <a:p>
            <a:r>
              <a:rPr lang="en-US" dirty="0" smtClean="0">
                <a:sym typeface="Wingdings"/>
              </a:rPr>
              <a:t>Serpent issues odd DNS queries for each function…</a:t>
            </a:r>
          </a:p>
          <a:p>
            <a:pPr lvl="1"/>
            <a:r>
              <a:rPr lang="en-US" dirty="0" smtClean="0">
                <a:sym typeface="Wingdings"/>
              </a:rPr>
              <a:t>More on this later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060" y="5131352"/>
            <a:ext cx="857013" cy="16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9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Serpent: Counting Clicks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365807"/>
            <a:ext cx="8229600" cy="53885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/>
              </a:rPr>
              <a:t>This is really weird, right?</a:t>
            </a:r>
          </a:p>
          <a:p>
            <a:pPr lvl="1"/>
            <a:r>
              <a:rPr lang="en-US" dirty="0" smtClean="0">
                <a:sym typeface="Wingdings"/>
              </a:rPr>
              <a:t>Since each pseudo-domain contains an IP address in its actual name, there is no need to do DNS</a:t>
            </a:r>
          </a:p>
          <a:p>
            <a:pPr lvl="1"/>
            <a:r>
              <a:rPr lang="en-US" dirty="0" smtClean="0">
                <a:sym typeface="Wingdings"/>
              </a:rPr>
              <a:t>This means the domains weren’t registered</a:t>
            </a:r>
          </a:p>
          <a:p>
            <a:r>
              <a:rPr lang="en-US" b="1" dirty="0" smtClean="0">
                <a:sym typeface="Wingdings"/>
              </a:rPr>
              <a:t>We registered a bunch of them</a:t>
            </a:r>
          </a:p>
          <a:p>
            <a:r>
              <a:rPr lang="en-US" dirty="0" smtClean="0">
                <a:sym typeface="Wingdings"/>
              </a:rPr>
              <a:t>Every bot now signals our server whenever it performs any Serpent C&amp;C operation</a:t>
            </a:r>
          </a:p>
          <a:p>
            <a:pPr lvl="1"/>
            <a:r>
              <a:rPr lang="en-US" b="1" dirty="0" smtClean="0">
                <a:sym typeface="Wingdings"/>
              </a:rPr>
              <a:t>Including every fraudulent ad click!</a:t>
            </a:r>
          </a:p>
          <a:p>
            <a:pPr lvl="1"/>
            <a:r>
              <a:rPr lang="en-US" dirty="0" smtClean="0">
                <a:sym typeface="Wingdings"/>
              </a:rPr>
              <a:t>~4 million bot queries per day </a:t>
            </a:r>
          </a:p>
          <a:p>
            <a:pPr lvl="1"/>
            <a:r>
              <a:rPr lang="en-US" dirty="0" smtClean="0">
                <a:sym typeface="Wingdings"/>
              </a:rPr>
              <a:t>(And we can identify each bot at /24 granularity)</a:t>
            </a:r>
          </a:p>
          <a:p>
            <a:r>
              <a:rPr lang="en-US" dirty="0" smtClean="0">
                <a:sym typeface="Wingdings"/>
              </a:rPr>
              <a:t>Some tricky DNS bits here to avoid caching and get /24 granularity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– Happy to chat after</a:t>
            </a:r>
          </a:p>
        </p:txBody>
      </p:sp>
    </p:spTree>
    <p:extLst>
      <p:ext uri="{BB962C8B-B14F-4D97-AF65-F5344CB8AC3E}">
        <p14:creationId xmlns:p14="http://schemas.microsoft.com/office/powerpoint/2010/main" val="256600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27" y="4794445"/>
            <a:ext cx="1171544" cy="1387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53305"/>
            <a:ext cx="1032686" cy="1223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403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How ZA Works: Peer-to-peer C&amp;C </a:t>
            </a:r>
            <a:endParaRPr lang="en-US" sz="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05" y="3277680"/>
            <a:ext cx="1199322" cy="11435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222954" y="2107860"/>
            <a:ext cx="1616738" cy="1675313"/>
            <a:chOff x="6445430" y="2429797"/>
            <a:chExt cx="1616738" cy="16753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7800" y="2429797"/>
              <a:ext cx="1204368" cy="14263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5430" y="2961571"/>
              <a:ext cx="1199322" cy="114353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833" y="5326032"/>
            <a:ext cx="1199322" cy="11435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4827" y="3885706"/>
            <a:ext cx="1265497" cy="1597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833" y="1516406"/>
            <a:ext cx="1199322" cy="11435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954" y="4495103"/>
            <a:ext cx="1199322" cy="114353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142824" y="1860255"/>
            <a:ext cx="4940465" cy="4079990"/>
            <a:chOff x="2142824" y="1860255"/>
            <a:chExt cx="4940465" cy="4079990"/>
          </a:xfrm>
        </p:grpSpPr>
        <p:sp>
          <p:nvSpPr>
            <p:cNvPr id="45" name="Bent Arrow 44"/>
            <p:cNvSpPr/>
            <p:nvPr/>
          </p:nvSpPr>
          <p:spPr>
            <a:xfrm flipH="1" flipV="1">
              <a:off x="2142824" y="1860255"/>
              <a:ext cx="1796628" cy="1557354"/>
            </a:xfrm>
            <a:prstGeom prst="bentArrow">
              <a:avLst>
                <a:gd name="adj1" fmla="val 9204"/>
                <a:gd name="adj2" fmla="val 10633"/>
                <a:gd name="adj3" fmla="val 20008"/>
                <a:gd name="adj4" fmla="val 8523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Bent Arrow 43"/>
            <p:cNvSpPr/>
            <p:nvPr/>
          </p:nvSpPr>
          <p:spPr>
            <a:xfrm flipH="1">
              <a:off x="2336684" y="4467727"/>
              <a:ext cx="1561275" cy="1472518"/>
            </a:xfrm>
            <a:prstGeom prst="bentArrow">
              <a:avLst>
                <a:gd name="adj1" fmla="val 9204"/>
                <a:gd name="adj2" fmla="val 10633"/>
                <a:gd name="adj3" fmla="val 20008"/>
                <a:gd name="adj4" fmla="val 8523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153961" y="4894662"/>
              <a:ext cx="301736" cy="376359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153961" y="2568167"/>
              <a:ext cx="301736" cy="376359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242853" y="2665125"/>
              <a:ext cx="301736" cy="376359"/>
            </a:xfrm>
            <a:prstGeom prst="rect">
              <a:avLst/>
            </a:prstGeom>
            <a:solidFill>
              <a:srgbClr val="FFFFFF"/>
            </a:solidFill>
          </p:spPr>
        </p:pic>
        <p:grpSp>
          <p:nvGrpSpPr>
            <p:cNvPr id="10" name="Group 9"/>
            <p:cNvGrpSpPr/>
            <p:nvPr/>
          </p:nvGrpSpPr>
          <p:grpSpPr>
            <a:xfrm>
              <a:off x="2287399" y="3356961"/>
              <a:ext cx="4795890" cy="1514501"/>
              <a:chOff x="2287399" y="3356961"/>
              <a:chExt cx="4795890" cy="1514501"/>
            </a:xfrm>
          </p:grpSpPr>
          <p:sp>
            <p:nvSpPr>
              <p:cNvPr id="34" name="Right Arrow 33"/>
              <p:cNvSpPr/>
              <p:nvPr/>
            </p:nvSpPr>
            <p:spPr>
              <a:xfrm rot="10440000">
                <a:off x="2287399" y="3451135"/>
                <a:ext cx="4718439" cy="248942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Arrow 35"/>
              <p:cNvSpPr/>
              <p:nvPr/>
            </p:nvSpPr>
            <p:spPr>
              <a:xfrm rot="11202895">
                <a:off x="2364850" y="4416261"/>
                <a:ext cx="4718439" cy="248942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5253155" y="3356961"/>
                <a:ext cx="301736" cy="376359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5601803" y="4495103"/>
                <a:ext cx="301736" cy="376359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2004976" y="1315528"/>
            <a:ext cx="5138397" cy="5232976"/>
            <a:chOff x="2004976" y="1315528"/>
            <a:chExt cx="5138397" cy="5232976"/>
          </a:xfrm>
        </p:grpSpPr>
        <p:sp>
          <p:nvSpPr>
            <p:cNvPr id="38" name="Bent Arrow 37"/>
            <p:cNvSpPr/>
            <p:nvPr/>
          </p:nvSpPr>
          <p:spPr>
            <a:xfrm flipV="1">
              <a:off x="2004976" y="4755573"/>
              <a:ext cx="1934476" cy="1557354"/>
            </a:xfrm>
            <a:prstGeom prst="bentArrow">
              <a:avLst>
                <a:gd name="adj1" fmla="val 9204"/>
                <a:gd name="adj2" fmla="val 10633"/>
                <a:gd name="adj3" fmla="val 20008"/>
                <a:gd name="adj4" fmla="val 852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Bent Arrow 38"/>
            <p:cNvSpPr/>
            <p:nvPr/>
          </p:nvSpPr>
          <p:spPr>
            <a:xfrm>
              <a:off x="2004976" y="1555280"/>
              <a:ext cx="1934476" cy="1472518"/>
            </a:xfrm>
            <a:prstGeom prst="bentArrow">
              <a:avLst>
                <a:gd name="adj1" fmla="val 9204"/>
                <a:gd name="adj2" fmla="val 10633"/>
                <a:gd name="adj3" fmla="val 20008"/>
                <a:gd name="adj4" fmla="val 852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74138" y="1315528"/>
              <a:ext cx="67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Files?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74138" y="6179172"/>
              <a:ext cx="67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Files?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33012" y="2949412"/>
              <a:ext cx="4910361" cy="1467967"/>
              <a:chOff x="2233012" y="2949412"/>
              <a:chExt cx="4910361" cy="1467967"/>
            </a:xfrm>
          </p:grpSpPr>
          <p:sp>
            <p:nvSpPr>
              <p:cNvPr id="8" name="Right Arrow 7"/>
              <p:cNvSpPr/>
              <p:nvPr/>
            </p:nvSpPr>
            <p:spPr>
              <a:xfrm rot="21229871">
                <a:off x="2233012" y="3197323"/>
                <a:ext cx="4718439" cy="24894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410342">
                <a:off x="2328053" y="4168437"/>
                <a:ext cx="4815320" cy="24894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21229836">
                <a:off x="4398001" y="2949412"/>
                <a:ext cx="67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Files?</a:t>
                </a: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331694">
                <a:off x="4550401" y="3938362"/>
                <a:ext cx="67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Files?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690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6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Gears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01" y="2592018"/>
            <a:ext cx="8229600" cy="1665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 order to investigate the aggregate click fraud behavior, we first need to delve deeper into the technical details of the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4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Malware Delivery Platform:</a:t>
            </a:r>
            <a:br>
              <a:rPr lang="en-US" dirty="0" smtClean="0"/>
            </a:br>
            <a:r>
              <a:rPr lang="en-US" dirty="0" smtClean="0"/>
              <a:t> 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34275"/>
          </a:xfrm>
        </p:spPr>
        <p:txBody>
          <a:bodyPr>
            <a:normAutofit/>
          </a:bodyPr>
          <a:lstStyle/>
          <a:p>
            <a:r>
              <a:rPr lang="en-US" dirty="0" smtClean="0"/>
              <a:t>Payload decoupled from infection</a:t>
            </a:r>
          </a:p>
          <a:p>
            <a:endParaRPr lang="en-US" dirty="0" smtClean="0"/>
          </a:p>
          <a:p>
            <a:r>
              <a:rPr lang="en-US" dirty="0" smtClean="0"/>
              <a:t>When ZA infects a computer, infection asks P2P network what to download</a:t>
            </a:r>
          </a:p>
          <a:p>
            <a:pPr lvl="1"/>
            <a:r>
              <a:rPr lang="en-US" dirty="0" smtClean="0"/>
              <a:t>Downloads and runs independent payloads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Payloads change over time with the evolution of the ecosystem</a:t>
            </a:r>
          </a:p>
        </p:txBody>
      </p:sp>
    </p:spTree>
    <p:extLst>
      <p:ext uri="{BB962C8B-B14F-4D97-AF65-F5344CB8AC3E}">
        <p14:creationId xmlns:p14="http://schemas.microsoft.com/office/powerpoint/2010/main" val="236367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Specimen collection from the wild</a:t>
            </a:r>
          </a:p>
          <a:p>
            <a:pPr lvl="1"/>
            <a:r>
              <a:rPr lang="en-US" dirty="0" smtClean="0"/>
              <a:t>We collect actual malware samples from a variety of industry partners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Binary Analysis</a:t>
            </a:r>
          </a:p>
          <a:p>
            <a:pPr lvl="1"/>
            <a:r>
              <a:rPr lang="en-US" dirty="0" smtClean="0"/>
              <a:t>We statically analyze malware specimens using industry tools such as IDA Pro and Hex Rays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321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8780"/>
          </a:xfrm>
        </p:spPr>
        <p:txBody>
          <a:bodyPr>
            <a:normAutofit/>
          </a:bodyPr>
          <a:lstStyle/>
          <a:p>
            <a:r>
              <a:rPr lang="en-US" dirty="0" smtClean="0"/>
              <a:t>Monitored Large-scale Malware Execution</a:t>
            </a:r>
          </a:p>
          <a:p>
            <a:pPr lvl="1"/>
            <a:r>
              <a:rPr lang="en-US" dirty="0" smtClean="0"/>
              <a:t>Binaries executed in our GQ </a:t>
            </a:r>
            <a:r>
              <a:rPr lang="en-US" dirty="0" err="1" smtClean="0"/>
              <a:t>honeyfarm</a:t>
            </a:r>
            <a:endParaRPr lang="en-US" dirty="0" smtClean="0"/>
          </a:p>
          <a:p>
            <a:pPr lvl="2"/>
            <a:r>
              <a:rPr lang="en-US" dirty="0" smtClean="0"/>
              <a:t>Flexible network containment</a:t>
            </a:r>
          </a:p>
          <a:p>
            <a:pPr lvl="2"/>
            <a:r>
              <a:rPr lang="en-US" dirty="0" smtClean="0"/>
              <a:t>Operating system event monitoring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Command &amp; Control (C&amp;C) “Milking”</a:t>
            </a:r>
          </a:p>
          <a:p>
            <a:pPr lvl="1"/>
            <a:r>
              <a:rPr lang="en-US" dirty="0" err="1" smtClean="0"/>
              <a:t>Milker</a:t>
            </a:r>
            <a:r>
              <a:rPr lang="en-US" dirty="0" smtClean="0"/>
              <a:t>: Program that speaks a botnet’s C&amp;C protocol</a:t>
            </a:r>
          </a:p>
          <a:p>
            <a:pPr lvl="1"/>
            <a:r>
              <a:rPr lang="en-US" dirty="0" smtClean="0"/>
              <a:t>Once C&amp;C revere engineered, </a:t>
            </a:r>
            <a:r>
              <a:rPr lang="en-US" dirty="0" err="1" smtClean="0"/>
              <a:t>milker</a:t>
            </a:r>
            <a:r>
              <a:rPr lang="en-US" dirty="0" smtClean="0"/>
              <a:t> lets us explore ZA behavior without executing malware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181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Fraud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880" y="5201205"/>
            <a:ext cx="3628571" cy="1078993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029" y="4190897"/>
            <a:ext cx="3129038" cy="717486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2" y="5313282"/>
            <a:ext cx="4339119" cy="841054"/>
          </a:xfrm>
          <a:prstGeom prst="rect">
            <a:avLst/>
          </a:prstGeom>
          <a:ln>
            <a:noFill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0509" y="1685169"/>
            <a:ext cx="9119808" cy="11295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266FE"/>
                </a:solidFill>
              </a:rPr>
              <a:t>Click Fraud is one driving factor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3266FE"/>
                </a:solidFill>
              </a:rPr>
              <a:t>behind modern malware and cybercrime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21572" y="3474019"/>
            <a:ext cx="9119808" cy="1129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3266F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3266F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266F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266F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3266F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>
                <a:solidFill>
                  <a:srgbClr val="3266FE"/>
                </a:solidFill>
              </a:rPr>
              <a:t>Victims:</a:t>
            </a:r>
          </a:p>
        </p:txBody>
      </p:sp>
    </p:spTree>
    <p:extLst>
      <p:ext uri="{BB962C8B-B14F-4D97-AF65-F5344CB8AC3E}">
        <p14:creationId xmlns:p14="http://schemas.microsoft.com/office/powerpoint/2010/main" val="410783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care about </a:t>
            </a:r>
            <a:r>
              <a:rPr lang="en-US" dirty="0" err="1" smtClean="0"/>
              <a:t>ZeroAccess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6038" cy="4525963"/>
          </a:xfrm>
        </p:spPr>
        <p:txBody>
          <a:bodyPr/>
          <a:lstStyle/>
          <a:p>
            <a:r>
              <a:rPr lang="en-US" dirty="0" smtClean="0"/>
              <a:t>Major click fraud player and headache source for several years</a:t>
            </a:r>
          </a:p>
          <a:p>
            <a:pPr lvl="1"/>
            <a:r>
              <a:rPr lang="en-US" dirty="0" smtClean="0"/>
              <a:t>One of the largest botnets in existence (Dec 2013)</a:t>
            </a:r>
          </a:p>
          <a:p>
            <a:pPr lvl="2"/>
            <a:r>
              <a:rPr lang="en-US" dirty="0" smtClean="0"/>
              <a:t>Estimated 1.9 </a:t>
            </a:r>
            <a:r>
              <a:rPr lang="en-US" dirty="0"/>
              <a:t>m</a:t>
            </a:r>
            <a:r>
              <a:rPr lang="en-US" dirty="0" smtClean="0"/>
              <a:t>illion infected machines</a:t>
            </a:r>
          </a:p>
          <a:p>
            <a:pPr lvl="1"/>
            <a:r>
              <a:rPr lang="en-US" dirty="0" smtClean="0"/>
              <a:t>Has gone through several iterations</a:t>
            </a:r>
          </a:p>
          <a:p>
            <a:pPr lvl="1"/>
            <a:r>
              <a:rPr lang="en-US" dirty="0" smtClean="0"/>
              <a:t>Involved in several types of click fraud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Technically sophisticated</a:t>
            </a:r>
          </a:p>
        </p:txBody>
      </p:sp>
    </p:spTree>
    <p:extLst>
      <p:ext uri="{BB962C8B-B14F-4D97-AF65-F5344CB8AC3E}">
        <p14:creationId xmlns:p14="http://schemas.microsoft.com/office/powerpoint/2010/main" val="370741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care about </a:t>
            </a:r>
            <a:r>
              <a:rPr lang="en-US" dirty="0" err="1" smtClean="0"/>
              <a:t>ZeroAccess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76" y="1600200"/>
            <a:ext cx="8478762" cy="48828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But why is does it interest us?</a:t>
            </a:r>
          </a:p>
          <a:p>
            <a:pPr lvl="1"/>
            <a:r>
              <a:rPr lang="en-US" dirty="0" smtClean="0"/>
              <a:t>We’re all about the money</a:t>
            </a:r>
          </a:p>
          <a:p>
            <a:endParaRPr lang="en-US" dirty="0" smtClean="0"/>
          </a:p>
          <a:p>
            <a:r>
              <a:rPr lang="en-US" dirty="0" smtClean="0"/>
              <a:t>Innovative revenue model</a:t>
            </a:r>
          </a:p>
          <a:p>
            <a:endParaRPr lang="en-US" dirty="0" smtClean="0"/>
          </a:p>
          <a:p>
            <a:r>
              <a:rPr lang="en-US" dirty="0" smtClean="0"/>
              <a:t>“State of the Art” click fraud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Our work: Study the relationship between actors in the click fraud space</a:t>
            </a:r>
          </a:p>
          <a:p>
            <a:pPr lvl="1"/>
            <a:r>
              <a:rPr lang="en-US" dirty="0" smtClean="0"/>
              <a:t>Goal:  Find infrastructure or economic choke points</a:t>
            </a:r>
          </a:p>
          <a:p>
            <a:pPr lvl="1"/>
            <a:r>
              <a:rPr lang="en-US" dirty="0" smtClean="0"/>
              <a:t>Goal:  Discover aggregate click fraud behavior</a:t>
            </a:r>
          </a:p>
        </p:txBody>
      </p:sp>
    </p:spTree>
    <p:extLst>
      <p:ext uri="{BB962C8B-B14F-4D97-AF65-F5344CB8AC3E}">
        <p14:creationId xmlns:p14="http://schemas.microsoft.com/office/powerpoint/2010/main" val="290177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ZeroAccess</a:t>
            </a:r>
            <a:r>
              <a:rPr lang="en-US" dirty="0" smtClean="0"/>
              <a:t>: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8780"/>
          </a:xfrm>
        </p:spPr>
        <p:txBody>
          <a:bodyPr>
            <a:normAutofit/>
          </a:bodyPr>
          <a:lstStyle/>
          <a:p>
            <a:r>
              <a:rPr lang="en-US" dirty="0" smtClean="0"/>
              <a:t>ZA platform downloader was distributed via a number of infection vectors</a:t>
            </a:r>
          </a:p>
          <a:p>
            <a:pPr lvl="1"/>
            <a:r>
              <a:rPr lang="en-US" dirty="0" smtClean="0"/>
              <a:t>Drive-by downloads</a:t>
            </a:r>
          </a:p>
          <a:p>
            <a:pPr lvl="1"/>
            <a:r>
              <a:rPr lang="en-US" dirty="0" smtClean="0"/>
              <a:t>Social engineering</a:t>
            </a:r>
          </a:p>
          <a:p>
            <a:pPr lvl="1"/>
            <a:r>
              <a:rPr lang="en-US" dirty="0" smtClean="0"/>
              <a:t>Pirated software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96" y="4900442"/>
            <a:ext cx="1293240" cy="1293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17" y="4344004"/>
            <a:ext cx="1633991" cy="1849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253" y="4689213"/>
            <a:ext cx="1504469" cy="15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Serpent:  On-going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2908"/>
            <a:ext cx="8229600" cy="138013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From here on out in the talk, we will be discussing ongoing work we are actively engaged 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060" y="5131352"/>
            <a:ext cx="857013" cy="16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9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ZeroAccess</a:t>
            </a:r>
            <a:r>
              <a:rPr lang="en-US" dirty="0" smtClean="0"/>
              <a:t>: Takedown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87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P2P network uses a combination of obfuscation and cryptography</a:t>
            </a:r>
          </a:p>
          <a:p>
            <a:pPr lvl="1"/>
            <a:r>
              <a:rPr lang="en-US" dirty="0" smtClean="0"/>
              <a:t>Commands are trivially obfuscated</a:t>
            </a:r>
          </a:p>
          <a:p>
            <a:pPr lvl="1"/>
            <a:r>
              <a:rPr lang="en-US" dirty="0" smtClean="0"/>
              <a:t>Files are transmitted encrypted, key derived from in-band information</a:t>
            </a:r>
          </a:p>
          <a:p>
            <a:pPr lvl="1"/>
            <a:r>
              <a:rPr lang="en-US" dirty="0" smtClean="0"/>
              <a:t>Peer list not authenticated</a:t>
            </a:r>
          </a:p>
          <a:p>
            <a:pPr lvl="2"/>
            <a:r>
              <a:rPr lang="en-US" b="1" dirty="0" smtClean="0"/>
              <a:t>Sinkhole opportunity (Symantec)</a:t>
            </a:r>
          </a:p>
          <a:p>
            <a:pPr lvl="2"/>
            <a:r>
              <a:rPr lang="en-US" dirty="0" smtClean="0"/>
              <a:t>P2P protocol modified to prevent future sink-holing</a:t>
            </a:r>
          </a:p>
          <a:p>
            <a:r>
              <a:rPr lang="en-US" dirty="0" smtClean="0"/>
              <a:t>Can we distribute our own updates?</a:t>
            </a:r>
          </a:p>
          <a:p>
            <a:pPr lvl="1"/>
            <a:r>
              <a:rPr lang="en-US" dirty="0" smtClean="0"/>
              <a:t>Files </a:t>
            </a:r>
            <a:r>
              <a:rPr lang="en-US" dirty="0" smtClean="0"/>
              <a:t>are cryptographically signed with an RSA key to ensure authentic files</a:t>
            </a:r>
          </a:p>
          <a:p>
            <a:r>
              <a:rPr lang="en-US" dirty="0" smtClean="0"/>
              <a:t>Takeaway: We have no effective way of shutting down the P2P botnet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21125" y="5641720"/>
            <a:ext cx="3531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*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4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Serpent:  Characterizing Aggregate Behavior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083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/>
              </a:rPr>
              <a:t>I’ve described how ZA and Serpent work, technically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Our work understanding the affiliate ecosystem is ongoing</a:t>
            </a:r>
          </a:p>
          <a:p>
            <a:endParaRPr lang="en-US" dirty="0">
              <a:solidFill>
                <a:srgbClr val="00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What about our other goal? Can we say something about the botnet’s behavior in aggregate?</a:t>
            </a:r>
          </a:p>
          <a:p>
            <a:endParaRPr lang="en-US" dirty="0" smtClean="0">
              <a:solidFill>
                <a:srgbClr val="000000"/>
              </a:solidFill>
              <a:sym typeface="Wingdings"/>
            </a:endParaRPr>
          </a:p>
          <a:p>
            <a:r>
              <a:rPr lang="en-US" b="1" dirty="0" smtClean="0">
                <a:solidFill>
                  <a:srgbClr val="000000"/>
                </a:solidFill>
                <a:sym typeface="Wingdings"/>
              </a:rPr>
              <a:t>About those odd DNS requests…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060" y="5131352"/>
            <a:ext cx="857013" cy="16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6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ZA Malware Delivery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34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Modern ZA acts as a malware delivery platform</a:t>
            </a:r>
          </a:p>
          <a:p>
            <a:pPr lvl="1"/>
            <a:r>
              <a:rPr lang="en-US" b="1" dirty="0" smtClean="0"/>
              <a:t>Payload decoupled from infection</a:t>
            </a:r>
          </a:p>
          <a:p>
            <a:r>
              <a:rPr lang="en-US" dirty="0" smtClean="0"/>
              <a:t>ZA platform uses a peer-to-peer (P2P) C&amp;C structure</a:t>
            </a:r>
          </a:p>
          <a:p>
            <a:r>
              <a:rPr lang="en-US" dirty="0" smtClean="0"/>
              <a:t>When ZA infects a computer, ZA downloader</a:t>
            </a:r>
            <a:r>
              <a:rPr lang="en-US" b="1" dirty="0" smtClean="0"/>
              <a:t> </a:t>
            </a:r>
            <a:r>
              <a:rPr lang="en-US" dirty="0" smtClean="0"/>
              <a:t>it asks the P2P network what to download</a:t>
            </a:r>
          </a:p>
          <a:p>
            <a:pPr lvl="1"/>
            <a:r>
              <a:rPr lang="en-US" dirty="0" smtClean="0"/>
              <a:t>Downloads and runs independent payloads</a:t>
            </a:r>
          </a:p>
          <a:p>
            <a:r>
              <a:rPr lang="en-US" dirty="0" smtClean="0"/>
              <a:t>Main payloads:	</a:t>
            </a:r>
          </a:p>
          <a:p>
            <a:pPr lvl="1"/>
            <a:r>
              <a:rPr lang="en-US" dirty="0" smtClean="0"/>
              <a:t>Auto-clicking module (low tech)</a:t>
            </a:r>
          </a:p>
          <a:p>
            <a:pPr lvl="1"/>
            <a:r>
              <a:rPr lang="en-US" dirty="0" smtClean="0"/>
              <a:t>Search result hijacking (high tech)</a:t>
            </a:r>
          </a:p>
        </p:txBody>
      </p:sp>
    </p:spTree>
    <p:extLst>
      <p:ext uri="{BB962C8B-B14F-4D97-AF65-F5344CB8AC3E}">
        <p14:creationId xmlns:p14="http://schemas.microsoft.com/office/powerpoint/2010/main" val="51031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About The Money?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dirty="0" smtClean="0"/>
              <a:t>So far: a robust and complex malware delivery </a:t>
            </a:r>
            <a:r>
              <a:rPr lang="en-US" dirty="0" smtClean="0"/>
              <a:t>platform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600" dirty="0" smtClean="0"/>
              <a:t>Two click </a:t>
            </a:r>
            <a:r>
              <a:rPr lang="en-US" sz="3600" dirty="0"/>
              <a:t>fraud </a:t>
            </a:r>
            <a:r>
              <a:rPr lang="en-US" sz="3600" dirty="0" smtClean="0"/>
              <a:t>monetization strategies</a:t>
            </a:r>
            <a:endParaRPr lang="en-US" sz="3600" dirty="0"/>
          </a:p>
          <a:p>
            <a:pPr lvl="1"/>
            <a:r>
              <a:rPr lang="en-US" dirty="0"/>
              <a:t>Auto-clicking (classic)</a:t>
            </a:r>
          </a:p>
          <a:p>
            <a:pPr lvl="1"/>
            <a:r>
              <a:rPr lang="en-US" dirty="0"/>
              <a:t>Search result hijacking </a:t>
            </a:r>
            <a:r>
              <a:rPr lang="en-US" dirty="0" smtClean="0"/>
              <a:t>(advanced)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Focus: Understanding </a:t>
            </a:r>
            <a:r>
              <a:rPr lang="en-US" dirty="0"/>
              <a:t>the behavior and economics behind the two click fraud </a:t>
            </a:r>
            <a:r>
              <a:rPr lang="en-US" dirty="0" smtClean="0"/>
              <a:t>payloads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55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ZeroAccess</a:t>
            </a:r>
            <a:r>
              <a:rPr lang="en-US" dirty="0" smtClean="0"/>
              <a:t>:  z00clicker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093" y="5001772"/>
            <a:ext cx="1576252" cy="157625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58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z00clicker</a:t>
            </a:r>
          </a:p>
          <a:p>
            <a:pPr lvl="1"/>
            <a:r>
              <a:rPr lang="en-US" sz="3200" dirty="0" smtClean="0"/>
              <a:t>Name comes from malware itself</a:t>
            </a:r>
          </a:p>
          <a:p>
            <a:r>
              <a:rPr lang="en-US" sz="3600" dirty="0" smtClean="0"/>
              <a:t>Older of the two payloads</a:t>
            </a:r>
          </a:p>
          <a:p>
            <a:pPr lvl="1"/>
            <a:r>
              <a:rPr lang="en-US" dirty="0" smtClean="0"/>
              <a:t>Dates back to the second generation of ZA</a:t>
            </a:r>
          </a:p>
          <a:p>
            <a:r>
              <a:rPr lang="en-US" sz="3600" dirty="0" smtClean="0"/>
              <a:t>Less sophisticated of the </a:t>
            </a:r>
            <a:r>
              <a:rPr lang="en-US" sz="3600" dirty="0" smtClean="0"/>
              <a:t>two</a:t>
            </a:r>
          </a:p>
          <a:p>
            <a:pPr lvl="1"/>
            <a:r>
              <a:rPr lang="en-US" dirty="0"/>
              <a:t>Think “Classic Click Fraud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sz="3600" dirty="0" smtClean="0"/>
              <a:t>Separate, simple click fraud C</a:t>
            </a:r>
            <a:r>
              <a:rPr lang="en-US" sz="3600" dirty="0"/>
              <a:t>&amp;</a:t>
            </a:r>
            <a:r>
              <a:rPr lang="en-US" sz="3600" dirty="0" smtClean="0"/>
              <a:t>C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7659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ZeroAccess</a:t>
            </a:r>
            <a:r>
              <a:rPr lang="en-US" dirty="0" smtClean="0"/>
              <a:t>:  z00clicker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093" y="5001772"/>
            <a:ext cx="1576252" cy="157625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5822"/>
          </a:xfrm>
        </p:spPr>
        <p:txBody>
          <a:bodyPr>
            <a:normAutofit/>
          </a:bodyPr>
          <a:lstStyle/>
          <a:p>
            <a:r>
              <a:rPr lang="en-US" dirty="0" smtClean="0"/>
              <a:t>Produces high velocity, low quality clicks</a:t>
            </a:r>
          </a:p>
          <a:p>
            <a:pPr lvl="1"/>
            <a:r>
              <a:rPr lang="en-US" dirty="0" smtClean="0"/>
              <a:t>Once installed, machine spews ad clicks at an alarming rate</a:t>
            </a:r>
          </a:p>
          <a:p>
            <a:r>
              <a:rPr lang="en-US" dirty="0" smtClean="0"/>
              <a:t>Malware behavior is </a:t>
            </a:r>
            <a:r>
              <a:rPr lang="en-US" dirty="0" smtClean="0"/>
              <a:t>detectable </a:t>
            </a:r>
            <a:r>
              <a:rPr lang="en-US" dirty="0" smtClean="0"/>
              <a:t>on the wire</a:t>
            </a:r>
          </a:p>
          <a:p>
            <a:r>
              <a:rPr lang="en-US" dirty="0" smtClean="0"/>
              <a:t>Ad </a:t>
            </a:r>
            <a:r>
              <a:rPr lang="en-US" dirty="0" smtClean="0"/>
              <a:t>clicks are not visible to the user</a:t>
            </a:r>
          </a:p>
          <a:p>
            <a:pPr lvl="1"/>
            <a:r>
              <a:rPr lang="en-US" dirty="0" smtClean="0"/>
              <a:t>No chance of conversion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more, please see our tech </a:t>
            </a:r>
            <a:r>
              <a:rPr lang="en-US" dirty="0" smtClean="0"/>
              <a:t>report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692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</TotalTime>
  <Words>2368</Words>
  <Application>Microsoft Macintosh PowerPoint</Application>
  <PresentationFormat>On-screen Show (4:3)</PresentationFormat>
  <Paragraphs>465</Paragraphs>
  <Slides>61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Monetizing ZeroAccess</vt:lpstr>
      <vt:lpstr>In This Talk</vt:lpstr>
      <vt:lpstr>What is ZeroAccess?</vt:lpstr>
      <vt:lpstr>How ZA Works: Peer-to-peer C&amp;C </vt:lpstr>
      <vt:lpstr>How ZA Works: Peer-to-peer C&amp;C </vt:lpstr>
      <vt:lpstr>ZeroAccess: Takedown Resistance</vt:lpstr>
      <vt:lpstr>What About The Money?</vt:lpstr>
      <vt:lpstr>ZeroAccess:  z00clicker</vt:lpstr>
      <vt:lpstr>ZeroAccess:  z00clicker</vt:lpstr>
      <vt:lpstr>ZeroAccess:  Serpent</vt:lpstr>
      <vt:lpstr>Serpent:  Detailed Behavior</vt:lpstr>
      <vt:lpstr>Serpent:  Advantages</vt:lpstr>
      <vt:lpstr>Serpent:  Detailed Behavior</vt:lpstr>
      <vt:lpstr>Serpent:  Ad Click, Expanded</vt:lpstr>
      <vt:lpstr>Serpent:  Milking</vt:lpstr>
      <vt:lpstr>Serpent: Redirects, The Big Picture</vt:lpstr>
      <vt:lpstr>Who’s Running The Show?</vt:lpstr>
      <vt:lpstr>C&amp;C Infrastructure Scope</vt:lpstr>
      <vt:lpstr>The Takedown</vt:lpstr>
      <vt:lpstr>Serpent:  Measuring Activity</vt:lpstr>
      <vt:lpstr>Rebirth</vt:lpstr>
      <vt:lpstr>Changing Direction: Aggregate Ad Behavior</vt:lpstr>
      <vt:lpstr>Aggregate Ad Behavior</vt:lpstr>
      <vt:lpstr>Aggregate Ad Behavior</vt:lpstr>
      <vt:lpstr>Aggregate Ad Behavior</vt:lpstr>
      <vt:lpstr>Aggregate Ad Behavior</vt:lpstr>
      <vt:lpstr>Aggregate Ad Behavior</vt:lpstr>
      <vt:lpstr>Aggregate Ad Behavior</vt:lpstr>
      <vt:lpstr>Aggregate Ad Behavior</vt:lpstr>
      <vt:lpstr>What’s Next?</vt:lpstr>
      <vt:lpstr>Questions?</vt:lpstr>
      <vt:lpstr>PowerPoint Presentation</vt:lpstr>
      <vt:lpstr>Stop</vt:lpstr>
      <vt:lpstr>The Research Team</vt:lpstr>
      <vt:lpstr>PowerPoint Presentation</vt:lpstr>
      <vt:lpstr>Aggregate Ad Behavior</vt:lpstr>
      <vt:lpstr>Finding a New Way to Monetize</vt:lpstr>
      <vt:lpstr>ZA: In The Beginning</vt:lpstr>
      <vt:lpstr>ZA: Building a Better Botnet</vt:lpstr>
      <vt:lpstr>ZA: Continued Evolution</vt:lpstr>
      <vt:lpstr>Online Advertising: Primer</vt:lpstr>
      <vt:lpstr>Online Advertising: Click Anatomy</vt:lpstr>
      <vt:lpstr>Online Advertising: Click Anatomy</vt:lpstr>
      <vt:lpstr>Online Advertising: Click Anatomy</vt:lpstr>
      <vt:lpstr>Click Fraud:  Standing the Test of Time</vt:lpstr>
      <vt:lpstr>Serpent:  C&amp;C</vt:lpstr>
      <vt:lpstr>The Players</vt:lpstr>
      <vt:lpstr>Other C&amp;C and Functionality</vt:lpstr>
      <vt:lpstr>Serpent: Counting Clicks</vt:lpstr>
      <vt:lpstr>PowerPoint Presentation</vt:lpstr>
      <vt:lpstr>Switching Gears</vt:lpstr>
      <vt:lpstr>Malware Delivery Platform:  How does it work?</vt:lpstr>
      <vt:lpstr>Methodology</vt:lpstr>
      <vt:lpstr>Methodology: Con’t</vt:lpstr>
      <vt:lpstr>Click Fraud</vt:lpstr>
      <vt:lpstr>Why do we care about ZeroAccess?</vt:lpstr>
      <vt:lpstr>Why do we care about ZeroAccess?</vt:lpstr>
      <vt:lpstr>ZeroAccess: Infection</vt:lpstr>
      <vt:lpstr>Serpent:  On-going</vt:lpstr>
      <vt:lpstr>Serpent:  Characterizing Aggregate Behavior</vt:lpstr>
      <vt:lpstr>ZA Malware Delivery Platform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Pearce</dc:creator>
  <cp:lastModifiedBy>Paul Pearce</cp:lastModifiedBy>
  <cp:revision>482</cp:revision>
  <cp:lastPrinted>2014-02-25T22:43:28Z</cp:lastPrinted>
  <dcterms:created xsi:type="dcterms:W3CDTF">2014-02-17T22:54:44Z</dcterms:created>
  <dcterms:modified xsi:type="dcterms:W3CDTF">2014-05-14T20:40:04Z</dcterms:modified>
</cp:coreProperties>
</file>