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259" r:id="rId4"/>
    <p:sldId id="280" r:id="rId5"/>
    <p:sldId id="281" r:id="rId6"/>
    <p:sldId id="287" r:id="rId7"/>
    <p:sldId id="261" r:id="rId8"/>
    <p:sldId id="267" r:id="rId9"/>
    <p:sldId id="265" r:id="rId10"/>
    <p:sldId id="264" r:id="rId11"/>
    <p:sldId id="266" r:id="rId12"/>
    <p:sldId id="270" r:id="rId13"/>
    <p:sldId id="288" r:id="rId14"/>
    <p:sldId id="286" r:id="rId15"/>
    <p:sldId id="289" r:id="rId16"/>
    <p:sldId id="263" r:id="rId17"/>
    <p:sldId id="271" r:id="rId18"/>
    <p:sldId id="273" r:id="rId19"/>
    <p:sldId id="274" r:id="rId20"/>
    <p:sldId id="275" r:id="rId21"/>
    <p:sldId id="276" r:id="rId22"/>
    <p:sldId id="277"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nu Vattikonda" initials="BV" lastIdx="1" clrIdx="0">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61" autoAdjust="0"/>
    <p:restoredTop sz="68232" autoAdjust="0"/>
  </p:normalViewPr>
  <p:slideViewPr>
    <p:cSldViewPr snapToGrid="0">
      <p:cViewPr varScale="1">
        <p:scale>
          <a:sx n="76" d="100"/>
          <a:sy n="76" d="100"/>
        </p:scale>
        <p:origin x="232" y="360"/>
      </p:cViewPr>
      <p:guideLst/>
    </p:cSldViewPr>
  </p:slideViewPr>
  <p:notesTextViewPr>
    <p:cViewPr>
      <p:scale>
        <a:sx n="140" d="100"/>
        <a:sy n="14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Search Revenues ($ billions)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Search Revenues</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c:spPr>
          <c:invertIfNegative val="0"/>
          <c:trendline>
            <c:spPr>
              <a:ln w="31750" cap="rnd">
                <a:solidFill>
                  <a:schemeClr val="tx1"/>
                </a:solidFill>
                <a:prstDash val="sysDash"/>
                <a:tailEnd type="stealth" w="lg" len="lg"/>
              </a:ln>
              <a:effectLst/>
            </c:spPr>
            <c:trendlineType val="linear"/>
            <c:dispRSqr val="0"/>
            <c:dispEq val="0"/>
          </c:trendline>
          <c:cat>
            <c:numRef>
              <c:f>Sheet1!$A$2:$A$12</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Sheet1!$B$2:$B$12</c:f>
              <c:numCache>
                <c:formatCode>General</c:formatCode>
                <c:ptCount val="11"/>
                <c:pt idx="0">
                  <c:v>3.8</c:v>
                </c:pt>
                <c:pt idx="1">
                  <c:v>5.124999999999991</c:v>
                </c:pt>
                <c:pt idx="2">
                  <c:v>6.76</c:v>
                </c:pt>
                <c:pt idx="3">
                  <c:v>8.692</c:v>
                </c:pt>
                <c:pt idx="4">
                  <c:v>10.575</c:v>
                </c:pt>
                <c:pt idx="5">
                  <c:v>10.669</c:v>
                </c:pt>
                <c:pt idx="6">
                  <c:v>11.96</c:v>
                </c:pt>
                <c:pt idx="7">
                  <c:v>15.6598</c:v>
                </c:pt>
                <c:pt idx="8">
                  <c:v>18.41</c:v>
                </c:pt>
                <c:pt idx="9">
                  <c:v>21.89</c:v>
                </c:pt>
                <c:pt idx="10">
                  <c:v>24.75</c:v>
                </c:pt>
              </c:numCache>
            </c:numRef>
          </c:val>
        </c:ser>
        <c:dLbls>
          <c:showLegendKey val="0"/>
          <c:showVal val="0"/>
          <c:showCatName val="0"/>
          <c:showSerName val="0"/>
          <c:showPercent val="0"/>
          <c:showBubbleSize val="0"/>
        </c:dLbls>
        <c:gapWidth val="100"/>
        <c:overlap val="-24"/>
        <c:axId val="-2119509408"/>
        <c:axId val="-2119506336"/>
      </c:barChart>
      <c:catAx>
        <c:axId val="-21195094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119506336"/>
        <c:crosses val="autoZero"/>
        <c:auto val="1"/>
        <c:lblAlgn val="ctr"/>
        <c:lblOffset val="100"/>
        <c:noMultiLvlLbl val="0"/>
      </c:catAx>
      <c:valAx>
        <c:axId val="-21195063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11950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10-28T08:51:47.627" idx="1">
    <p:pos x="10" y="10"/>
    <p:text>Spend more time.</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9E8F6-F3D7-4A24-908D-5635B4EA8F40}" type="datetimeFigureOut">
              <a:rPr lang="en-US" smtClean="0"/>
              <a:t>10/28/15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31ACE-0129-43F5-A529-D6AE292F2FEF}" type="slidenum">
              <a:rPr lang="en-US" smtClean="0"/>
              <a:t>‹#›</a:t>
            </a:fld>
            <a:endParaRPr lang="en-US"/>
          </a:p>
        </p:txBody>
      </p:sp>
    </p:spTree>
    <p:extLst>
      <p:ext uri="{BB962C8B-B14F-4D97-AF65-F5344CB8AC3E}">
        <p14:creationId xmlns:p14="http://schemas.microsoft.com/office/powerpoint/2010/main" val="211842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everyone,</a:t>
            </a:r>
            <a:r>
              <a:rPr lang="en-US" baseline="0" dirty="0" smtClean="0"/>
              <a:t> my name is Bhanu, today I am going to present an Empirical Analysis of Search Advertising Strategies. This work was done in collaboration with </a:t>
            </a:r>
            <a:r>
              <a:rPr lang="en-US" baseline="0" dirty="0" err="1" smtClean="0"/>
              <a:t>Vacha</a:t>
            </a:r>
            <a:r>
              <a:rPr lang="en-US" baseline="0" dirty="0" smtClean="0"/>
              <a:t>, </a:t>
            </a:r>
            <a:r>
              <a:rPr lang="en-US" baseline="0" dirty="0" err="1" smtClean="0"/>
              <a:t>Saikat</a:t>
            </a:r>
            <a:r>
              <a:rPr lang="en-US" baseline="0" dirty="0" smtClean="0"/>
              <a:t> from Microsoft and my advisor Alex at </a:t>
            </a:r>
            <a:r>
              <a:rPr lang="en-US" baseline="0" smtClean="0"/>
              <a:t>UCSD</a:t>
            </a:r>
            <a:r>
              <a:rPr lang="en-US" baseline="0" smtClean="0"/>
              <a:t>.</a:t>
            </a:r>
            <a:endParaRPr lang="en-US" dirty="0" smtClean="0"/>
          </a:p>
        </p:txBody>
      </p:sp>
      <p:sp>
        <p:nvSpPr>
          <p:cNvPr id="4" name="Slide Number Placeholder 3"/>
          <p:cNvSpPr>
            <a:spLocks noGrp="1"/>
          </p:cNvSpPr>
          <p:nvPr>
            <p:ph type="sldNum" sz="quarter" idx="10"/>
          </p:nvPr>
        </p:nvSpPr>
        <p:spPr/>
        <p:txBody>
          <a:bodyPr/>
          <a:lstStyle/>
          <a:p>
            <a:fld id="{03931ACE-0129-43F5-A529-D6AE292F2FEF}" type="slidenum">
              <a:rPr lang="en-US" smtClean="0"/>
              <a:t>1</a:t>
            </a:fld>
            <a:endParaRPr lang="en-US"/>
          </a:p>
        </p:txBody>
      </p:sp>
    </p:spTree>
    <p:extLst>
      <p:ext uri="{BB962C8B-B14F-4D97-AF65-F5344CB8AC3E}">
        <p14:creationId xmlns:p14="http://schemas.microsoft.com/office/powerpoint/2010/main" val="119085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obtained an estimate </a:t>
            </a:r>
            <a:r>
              <a:rPr lang="en-US" baseline="0" dirty="0" smtClean="0"/>
              <a:t>for the value of a conversion to the advertiser, we </a:t>
            </a:r>
            <a:r>
              <a:rPr lang="en-US" dirty="0" smtClean="0"/>
              <a:t>define a new metric net acquisition benefit or NAB which captures the profitability of a particular strategy</a:t>
            </a:r>
            <a:r>
              <a:rPr lang="en-US" baseline="0" dirty="0" smtClean="0"/>
              <a:t>.</a:t>
            </a:r>
          </a:p>
          <a:p>
            <a:endParaRPr lang="en-US" baseline="0" dirty="0" smtClean="0"/>
          </a:p>
          <a:p>
            <a:r>
              <a:rPr lang="en-US" baseline="0" dirty="0" smtClean="0"/>
              <a:t>Let us say the advertiser spends cost amount of money on a particular strategy x. This strategy could lead to pi conversions and lambda is the estimated value of each conversion.</a:t>
            </a:r>
          </a:p>
          <a:p>
            <a:endParaRPr lang="en-US" dirty="0" smtClean="0"/>
          </a:p>
          <a:p>
            <a:r>
              <a:rPr lang="en-US" dirty="0" smtClean="0"/>
              <a:t>The profitability of</a:t>
            </a:r>
            <a:r>
              <a:rPr lang="en-US" baseline="0" dirty="0" smtClean="0"/>
              <a:t> this strategy would be defined as pi times lambda – the cost.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define NAB as the number of conversions achieved by the strategy adjusted for cost. We then normalize this by the number of search impressions that the strategy was executed over. The normalization allows us to compare different strategies. So, </a:t>
            </a:r>
            <a:r>
              <a:rPr lang="en-US" dirty="0" smtClean="0"/>
              <a:t>NAB is proportional to another somewhat rarely</a:t>
            </a:r>
            <a:r>
              <a:rPr lang="en-US" baseline="0" dirty="0" smtClean="0"/>
              <a:t> used metric, profit per impression.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to compute NAB, we need the cost of a particular strategy, the number of conversions received from following the strategy and and the value advertiser places on each conversion.</a:t>
            </a:r>
            <a:endParaRPr lang="en-US"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10</a:t>
            </a:fld>
            <a:endParaRPr lang="en-US"/>
          </a:p>
        </p:txBody>
      </p:sp>
    </p:spTree>
    <p:extLst>
      <p:ext uri="{BB962C8B-B14F-4D97-AF65-F5344CB8AC3E}">
        <p14:creationId xmlns:p14="http://schemas.microsoft.com/office/powerpoint/2010/main" val="39316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NAB is computed as number of conversions adjust for the cost divided by target cost per conversion normalized for impressions. Intuitively this can be seen as conversion probability adjusted for cost.</a:t>
            </a:r>
          </a:p>
          <a:p>
            <a:endParaRPr lang="en-US" baseline="0" dirty="0" smtClean="0"/>
          </a:p>
          <a:p>
            <a:r>
              <a:rPr lang="en-US" baseline="0" dirty="0" smtClean="0"/>
              <a:t>And to compute NAB of a particular strategy, we require the number of conversions, the cost of the ad strategy and the value the advertiser places on the conversions --- something that we derive from the bid values placed by the advertiser.</a:t>
            </a:r>
            <a:endParaRPr lang="en-US"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11</a:t>
            </a:fld>
            <a:endParaRPr lang="en-US"/>
          </a:p>
        </p:txBody>
      </p:sp>
    </p:spTree>
    <p:extLst>
      <p:ext uri="{BB962C8B-B14F-4D97-AF65-F5344CB8AC3E}">
        <p14:creationId xmlns:p14="http://schemas.microsoft.com/office/powerpoint/2010/main" val="7779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NAN</a:t>
            </a:r>
            <a:r>
              <a:rPr lang="en-US" baseline="0" dirty="0" smtClean="0"/>
              <a:t> allows us to compare the profitability of ad strategies. </a:t>
            </a:r>
            <a:r>
              <a:rPr lang="en-US" dirty="0" smtClean="0"/>
              <a:t>When </a:t>
            </a:r>
            <a:r>
              <a:rPr lang="en-US" dirty="0" smtClean="0"/>
              <a:t>comparing ad strategies we </a:t>
            </a:r>
            <a:r>
              <a:rPr lang="en-US" baseline="0" dirty="0" smtClean="0"/>
              <a:t>compute NAB for each strategy and then compare the NABs to see which ad strategy is more profitable</a:t>
            </a:r>
            <a:r>
              <a:rPr lang="en-US" baseline="0" dirty="0" smtClean="0"/>
              <a:t>.</a:t>
            </a:r>
          </a:p>
          <a:p>
            <a:endParaRPr lang="en-US" baseline="0" dirty="0" smtClean="0"/>
          </a:p>
          <a:p>
            <a:r>
              <a:rPr lang="en-US" baseline="0" dirty="0" smtClean="0"/>
              <a:t>If NAB of a particular strategy x is greater than the NAB for another strategy y that means x is a better strategy to follow than y.</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12</a:t>
            </a:fld>
            <a:endParaRPr lang="en-US"/>
          </a:p>
        </p:txBody>
      </p:sp>
    </p:spTree>
    <p:extLst>
      <p:ext uri="{BB962C8B-B14F-4D97-AF65-F5344CB8AC3E}">
        <p14:creationId xmlns:p14="http://schemas.microsoft.com/office/powerpoint/2010/main" val="188301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NAB, In our paper</a:t>
            </a:r>
            <a:r>
              <a:rPr lang="en-US" baseline="0" dirty="0" smtClean="0"/>
              <a:t> we analyze 3 strategies that have garnered quite a bit of press recently. We call the first strategy cannibalization where an advertiser chooses to advertise for their own brand name. The second is poaching where an advertiser advertises for a competitors brand name. Finally we analyze the profitability of using ad extensions, like call extensions on mobile devices.</a:t>
            </a:r>
          </a:p>
          <a:p>
            <a:endParaRPr lang="en-US" baseline="0" dirty="0" smtClean="0"/>
          </a:p>
          <a:p>
            <a:r>
              <a:rPr lang="en-US" baseline="0" dirty="0" smtClean="0"/>
              <a:t>In this talk, I will just focus on cannibalization.</a:t>
            </a:r>
          </a:p>
        </p:txBody>
      </p:sp>
      <p:sp>
        <p:nvSpPr>
          <p:cNvPr id="4" name="Slide Number Placeholder 3"/>
          <p:cNvSpPr>
            <a:spLocks noGrp="1"/>
          </p:cNvSpPr>
          <p:nvPr>
            <p:ph type="sldNum" sz="quarter" idx="10"/>
          </p:nvPr>
        </p:nvSpPr>
        <p:spPr/>
        <p:txBody>
          <a:bodyPr/>
          <a:lstStyle/>
          <a:p>
            <a:fld id="{03931ACE-0129-43F5-A529-D6AE292F2FEF}" type="slidenum">
              <a:rPr lang="en-US" smtClean="0"/>
              <a:t>13</a:t>
            </a:fld>
            <a:endParaRPr lang="en-US"/>
          </a:p>
        </p:txBody>
      </p:sp>
    </p:spTree>
    <p:extLst>
      <p:ext uri="{BB962C8B-B14F-4D97-AF65-F5344CB8AC3E}">
        <p14:creationId xmlns:p14="http://schemas.microsoft.com/office/powerpoint/2010/main" val="152274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particular, we explore, should an advertiser, advertise for their own brand name?</a:t>
            </a:r>
          </a:p>
          <a:p>
            <a:endParaRPr lang="en-US" baseline="0" dirty="0" smtClean="0"/>
          </a:p>
          <a:p>
            <a:r>
              <a:rPr lang="en-US" baseline="0" dirty="0" smtClean="0"/>
              <a:t>Should </a:t>
            </a:r>
            <a:r>
              <a:rPr lang="en-US" baseline="0" dirty="0" err="1" smtClean="0"/>
              <a:t>macys’</a:t>
            </a:r>
            <a:r>
              <a:rPr lang="en-US" baseline="0" dirty="0" smtClean="0"/>
              <a:t> show their ad to users who are searching for “</a:t>
            </a:r>
            <a:r>
              <a:rPr lang="en-US" baseline="0" dirty="0" err="1" smtClean="0"/>
              <a:t>macys</a:t>
            </a:r>
            <a:r>
              <a:rPr lang="en-US" baseline="0" dirty="0" smtClean="0"/>
              <a:t>”?</a:t>
            </a:r>
          </a:p>
        </p:txBody>
      </p:sp>
      <p:sp>
        <p:nvSpPr>
          <p:cNvPr id="4" name="Slide Number Placeholder 3"/>
          <p:cNvSpPr>
            <a:spLocks noGrp="1"/>
          </p:cNvSpPr>
          <p:nvPr>
            <p:ph type="sldNum" sz="quarter" idx="10"/>
          </p:nvPr>
        </p:nvSpPr>
        <p:spPr/>
        <p:txBody>
          <a:bodyPr/>
          <a:lstStyle/>
          <a:p>
            <a:fld id="{03931ACE-0129-43F5-A529-D6AE292F2FEF}" type="slidenum">
              <a:rPr lang="en-US" smtClean="0"/>
              <a:t>14</a:t>
            </a:fld>
            <a:endParaRPr lang="en-US"/>
          </a:p>
        </p:txBody>
      </p:sp>
    </p:spTree>
    <p:extLst>
      <p:ext uri="{BB962C8B-B14F-4D97-AF65-F5344CB8AC3E}">
        <p14:creationId xmlns:p14="http://schemas.microsoft.com/office/powerpoint/2010/main" val="28934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this</a:t>
            </a:r>
            <a:r>
              <a:rPr lang="en-US" baseline="0" dirty="0" smtClean="0"/>
              <a:t> analysis using data </a:t>
            </a:r>
            <a:r>
              <a:rPr lang="en-US" baseline="0" dirty="0" smtClean="0"/>
              <a:t>spanning 4 contiguous weeks from a large search engine. The data we use has information about billions of clicks performed by users over this period of 4 weeks.</a:t>
            </a:r>
          </a:p>
          <a:p>
            <a:endParaRPr lang="en-US" baseline="0" dirty="0" smtClean="0"/>
          </a:p>
          <a:p>
            <a:r>
              <a:rPr lang="en-US" baseline="0" dirty="0" smtClean="0"/>
              <a:t>It spans millions of ads and associated conversions for both ad and organic clicks. This data reflects millions of dollars of ad spend. And, to get the target cost per conversion, we also use the bid value placed by the advertiser on each of the ad clicks.</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15</a:t>
            </a:fld>
            <a:endParaRPr lang="en-US"/>
          </a:p>
        </p:txBody>
      </p:sp>
    </p:spTree>
    <p:extLst>
      <p:ext uri="{BB962C8B-B14F-4D97-AF65-F5344CB8AC3E}">
        <p14:creationId xmlns:p14="http://schemas.microsoft.com/office/powerpoint/2010/main" val="171173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question of “should advertisers target their own</a:t>
            </a:r>
            <a:r>
              <a:rPr lang="en-US" baseline="0" dirty="0" smtClean="0"/>
              <a:t> brand name”, we are essentially looking to compare two advertising strategies. </a:t>
            </a:r>
            <a:endParaRPr lang="en-US" baseline="0" dirty="0" smtClean="0"/>
          </a:p>
          <a:p>
            <a:pPr marL="228600" indent="-228600">
              <a:buAutoNum type="arabicPeriod"/>
            </a:pPr>
            <a:r>
              <a:rPr lang="en-US" baseline="0" dirty="0" smtClean="0"/>
              <a:t>For example: an advertiser could make the decision to advertise for their own brand name. In this case, when we measure the profitability we look at the profitability of the advertiser over search impressions where the user was searching for the brand name and the advertiser had their ad shown.</a:t>
            </a:r>
          </a:p>
          <a:p>
            <a:pPr marL="228600" indent="-228600">
              <a:buAutoNum type="arabicPeriod"/>
            </a:pPr>
            <a:r>
              <a:rPr lang="en-US" baseline="0" dirty="0" smtClean="0"/>
              <a:t>To evaluate the profitability of the advertiser decision to not advertise on their brand name, we look at search impressions where the user still searches for the brand name but is not shown an ad by the advertiser.</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16</a:t>
            </a:fld>
            <a:endParaRPr lang="en-US"/>
          </a:p>
        </p:txBody>
      </p:sp>
    </p:spTree>
    <p:extLst>
      <p:ext uri="{BB962C8B-B14F-4D97-AF65-F5344CB8AC3E}">
        <p14:creationId xmlns:p14="http://schemas.microsoft.com/office/powerpoint/2010/main" val="33334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a:t>
            </a:r>
            <a:r>
              <a:rPr lang="en-US" baseline="0" dirty="0" smtClean="0"/>
              <a:t>is to, yes, advertise for brand name and the other is, no, do not advertise for brand name. </a:t>
            </a:r>
          </a:p>
          <a:p>
            <a:endParaRPr lang="en-US" baseline="0" dirty="0" smtClean="0"/>
          </a:p>
          <a:p>
            <a:r>
              <a:rPr lang="en-US" dirty="0" smtClean="0"/>
              <a:t>The impressions over which</a:t>
            </a:r>
            <a:r>
              <a:rPr lang="en-US" baseline="0" dirty="0" smtClean="0"/>
              <a:t> NAB is computed in the “yes” scenario are when the user searches for the brand and advertiser ad is shown. In the no scenario it would be all the impressions in which the user searched for the brand but an ad by advertiser was not shown.</a:t>
            </a:r>
          </a:p>
          <a:p>
            <a:endParaRPr lang="en-US" baseline="0" dirty="0" smtClean="0"/>
          </a:p>
          <a:p>
            <a:r>
              <a:rPr lang="en-US" baseline="0" dirty="0" smtClean="0"/>
              <a:t>In case of ads being shown, conversions could come from both organic and ad results. Whereas when ads are not shown conversions come only from organic results.</a:t>
            </a:r>
          </a:p>
        </p:txBody>
      </p:sp>
      <p:sp>
        <p:nvSpPr>
          <p:cNvPr id="4" name="Slide Number Placeholder 3"/>
          <p:cNvSpPr>
            <a:spLocks noGrp="1"/>
          </p:cNvSpPr>
          <p:nvPr>
            <p:ph type="sldNum" sz="quarter" idx="10"/>
          </p:nvPr>
        </p:nvSpPr>
        <p:spPr/>
        <p:txBody>
          <a:bodyPr/>
          <a:lstStyle/>
          <a:p>
            <a:fld id="{32EF59A0-D704-4C6F-913C-A05FC0A54EA0}" type="slidenum">
              <a:rPr lang="en-US" smtClean="0"/>
              <a:t>17</a:t>
            </a:fld>
            <a:endParaRPr lang="en-US"/>
          </a:p>
        </p:txBody>
      </p:sp>
    </p:spTree>
    <p:extLst>
      <p:ext uri="{BB962C8B-B14F-4D97-AF65-F5344CB8AC3E}">
        <p14:creationId xmlns:p14="http://schemas.microsoft.com/office/powerpoint/2010/main" val="194188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compare the NAB</a:t>
            </a:r>
            <a:r>
              <a:rPr lang="en-US" baseline="0" dirty="0" smtClean="0"/>
              <a:t> of these two ad strategies on a scatter plot, the result looks something like this. On the x-axis is the NAB for strategy when ad was not shown. On the y-axis is NAB for the strategy where ad is shown. This graph means that for advertisers who fall in the upper half of the graph advertising on brand name has a net benefit. For advertisers in the bottom half, advertising on their own brand is a net loss. The red dotted lines here show a delta-NAB of 0.01. As we can see, most advertisers cluster around the diagonal, meaning that the profit advertiser would see if they advertise are not much much better than if they do not advertise.</a:t>
            </a:r>
          </a:p>
        </p:txBody>
      </p:sp>
      <p:sp>
        <p:nvSpPr>
          <p:cNvPr id="4" name="Slide Number Placeholder 3"/>
          <p:cNvSpPr>
            <a:spLocks noGrp="1"/>
          </p:cNvSpPr>
          <p:nvPr>
            <p:ph type="sldNum" sz="quarter" idx="10"/>
          </p:nvPr>
        </p:nvSpPr>
        <p:spPr/>
        <p:txBody>
          <a:bodyPr/>
          <a:lstStyle/>
          <a:p>
            <a:fld id="{32EF59A0-D704-4C6F-913C-A05FC0A54EA0}" type="slidenum">
              <a:rPr lang="en-US" smtClean="0"/>
              <a:t>18</a:t>
            </a:fld>
            <a:endParaRPr lang="en-US"/>
          </a:p>
        </p:txBody>
      </p:sp>
    </p:spTree>
    <p:extLst>
      <p:ext uri="{BB962C8B-B14F-4D97-AF65-F5344CB8AC3E}">
        <p14:creationId xmlns:p14="http://schemas.microsoft.com/office/powerpoint/2010/main" val="111944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highlight this further, we plot the incremental benefit of advertising as a CDF here. A value of 0 means not advertising is just as profitable as advertising. A value of 1 means advertising is twice as beneficial and negative values mean advertising is a net loss.</a:t>
            </a:r>
          </a:p>
          <a:p>
            <a:endParaRPr lang="en-US" baseline="0" dirty="0" smtClean="0"/>
          </a:p>
          <a:p>
            <a:r>
              <a:rPr lang="en-US" baseline="0" dirty="0" smtClean="0"/>
              <a:t>For over 32% of the advertisers advertising on their own brand name is a net loss. </a:t>
            </a:r>
          </a:p>
          <a:p>
            <a:endParaRPr lang="en-US" baseline="0" dirty="0" smtClean="0"/>
          </a:p>
          <a:p>
            <a:r>
              <a:rPr lang="en-US" baseline="0" dirty="0" smtClean="0"/>
              <a:t>Then, why do advertisers advertise for their own brand name?</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19</a:t>
            </a:fld>
            <a:endParaRPr lang="en-US"/>
          </a:p>
        </p:txBody>
      </p:sp>
    </p:spTree>
    <p:extLst>
      <p:ext uri="{BB962C8B-B14F-4D97-AF65-F5344CB8AC3E}">
        <p14:creationId xmlns:p14="http://schemas.microsoft.com/office/powerpoint/2010/main" val="62942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Search engines that we use every day return</a:t>
            </a:r>
            <a:r>
              <a:rPr lang="en-US" baseline="0" dirty="0" smtClean="0"/>
              <a:t> a page that looks like this </a:t>
            </a:r>
            <a:r>
              <a:rPr lang="en-US" dirty="0" smtClean="0"/>
              <a:t>in response to a user query.</a:t>
            </a:r>
            <a:r>
              <a:rPr lang="en-US" baseline="0" dirty="0" smtClean="0"/>
              <a:t> The page contains are two types of results. Organic results which are chosen from around the web based purely on their relevance to the user query and sponsored results which are chosen based on their relevance and the price that advertisers are willing to pay to have their ad shown to the user. This form of advertising is called sponsored search. Sponsored search is great for advertisers because they can show their ads knowing what the user is looking for. And, the users are also likely to find it less intrusive because the ads are also relevant to what the user is searching for.</a:t>
            </a:r>
          </a:p>
        </p:txBody>
      </p:sp>
      <p:sp>
        <p:nvSpPr>
          <p:cNvPr id="4" name="Slide Number Placeholder 3"/>
          <p:cNvSpPr>
            <a:spLocks noGrp="1"/>
          </p:cNvSpPr>
          <p:nvPr>
            <p:ph type="sldNum" sz="quarter" idx="10"/>
          </p:nvPr>
        </p:nvSpPr>
        <p:spPr/>
        <p:txBody>
          <a:bodyPr/>
          <a:lstStyle/>
          <a:p>
            <a:fld id="{32EF59A0-D704-4C6F-913C-A05FC0A54EA0}" type="slidenum">
              <a:rPr lang="en-US" smtClean="0"/>
              <a:t>2</a:t>
            </a:fld>
            <a:endParaRPr lang="en-US"/>
          </a:p>
        </p:txBody>
      </p:sp>
    </p:spTree>
    <p:extLst>
      <p:ext uri="{BB962C8B-B14F-4D97-AF65-F5344CB8AC3E}">
        <p14:creationId xmlns:p14="http://schemas.microsoft.com/office/powerpoint/2010/main" val="3152555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we believe,</a:t>
            </a:r>
            <a:r>
              <a:rPr lang="en-US" baseline="0" dirty="0" smtClean="0"/>
              <a:t> lies in the choice of metrics. Conventional metrics like click-through rates which measures the number of ads clicked as a share of number of times the ad is shown, can be </a:t>
            </a:r>
            <a:r>
              <a:rPr lang="en-US" baseline="0" dirty="0" err="1" smtClean="0"/>
              <a:t>mis</a:t>
            </a:r>
            <a:r>
              <a:rPr lang="en-US" baseline="0" dirty="0" smtClean="0"/>
              <a:t>-leading.</a:t>
            </a:r>
          </a:p>
          <a:p>
            <a:endParaRPr lang="en-US" baseline="0" dirty="0" smtClean="0"/>
          </a:p>
          <a:p>
            <a:r>
              <a:rPr lang="en-US" baseline="0" dirty="0" smtClean="0"/>
              <a:t>When we plot the incremental benefit of advertising against the click-through rate observed by the advertisers, we see that there is not much correlation. Campaigns could have high click through rate making them look impactful but could be loss making.</a:t>
            </a:r>
          </a:p>
        </p:txBody>
      </p:sp>
      <p:sp>
        <p:nvSpPr>
          <p:cNvPr id="4" name="Slide Number Placeholder 3"/>
          <p:cNvSpPr>
            <a:spLocks noGrp="1"/>
          </p:cNvSpPr>
          <p:nvPr>
            <p:ph type="sldNum" sz="quarter" idx="10"/>
          </p:nvPr>
        </p:nvSpPr>
        <p:spPr/>
        <p:txBody>
          <a:bodyPr/>
          <a:lstStyle/>
          <a:p>
            <a:fld id="{32EF59A0-D704-4C6F-913C-A05FC0A54EA0}" type="slidenum">
              <a:rPr lang="en-US" smtClean="0"/>
              <a:t>20</a:t>
            </a:fld>
            <a:endParaRPr lang="en-US"/>
          </a:p>
        </p:txBody>
      </p:sp>
    </p:spTree>
    <p:extLst>
      <p:ext uri="{BB962C8B-B14F-4D97-AF65-F5344CB8AC3E}">
        <p14:creationId xmlns:p14="http://schemas.microsoft.com/office/powerpoint/2010/main" val="120310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31ACE-0129-43F5-A529-D6AE292F2FEF}" type="slidenum">
              <a:rPr lang="en-US" smtClean="0"/>
              <a:t>21</a:t>
            </a:fld>
            <a:endParaRPr lang="en-US"/>
          </a:p>
        </p:txBody>
      </p:sp>
    </p:spTree>
    <p:extLst>
      <p:ext uri="{BB962C8B-B14F-4D97-AF65-F5344CB8AC3E}">
        <p14:creationId xmlns:p14="http://schemas.microsoft.com/office/powerpoint/2010/main" val="29302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like to thank</a:t>
            </a:r>
            <a:r>
              <a:rPr lang="en-US" baseline="0" dirty="0" smtClean="0"/>
              <a:t> my advisor from UCSD and my collaborators at Microsoft and Microsoft research for their help with this work. Thank you, I would be happy to answer any questions.</a:t>
            </a:r>
            <a:endParaRPr lang="en-US"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22</a:t>
            </a:fld>
            <a:endParaRPr lang="en-US"/>
          </a:p>
        </p:txBody>
      </p:sp>
    </p:spTree>
    <p:extLst>
      <p:ext uri="{BB962C8B-B14F-4D97-AF65-F5344CB8AC3E}">
        <p14:creationId xmlns:p14="http://schemas.microsoft.com/office/powerpoint/2010/main" val="1452891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measuring campaign</a:t>
            </a:r>
            <a:r>
              <a:rPr lang="en-US" baseline="0" dirty="0" smtClean="0"/>
              <a:t> profitability </a:t>
            </a:r>
            <a:r>
              <a:rPr lang="en-US" dirty="0" smtClean="0"/>
              <a:t>from the vantage point of</a:t>
            </a:r>
            <a:r>
              <a:rPr lang="en-US" baseline="0" dirty="0" smtClean="0"/>
              <a:t> the </a:t>
            </a:r>
            <a:r>
              <a:rPr lang="en-US" dirty="0" smtClean="0"/>
              <a:t>search engine is hard</a:t>
            </a:r>
            <a:r>
              <a:rPr lang="en-US" baseline="0" dirty="0" smtClean="0"/>
              <a:t>. Because, straight out of the gate, at the search engine, we do not know how much a conversion is worth to the advertiser.</a:t>
            </a:r>
          </a:p>
          <a:p>
            <a:endParaRPr lang="en-US" baseline="0" dirty="0" smtClean="0"/>
          </a:p>
          <a:p>
            <a:r>
              <a:rPr lang="en-US" baseline="0" dirty="0" smtClean="0"/>
              <a:t>Next, there is huge diversity among advertisers who run campaigns with the search engine. There is a six orders of magnitude difference between advertisers in how much they spend on search advertising campaigns. So, any ad strategy comparison that we do has to be advertiser centric.</a:t>
            </a:r>
          </a:p>
          <a:p>
            <a:endParaRPr lang="en-US" baseline="0" dirty="0" smtClean="0"/>
          </a:p>
          <a:p>
            <a:r>
              <a:rPr lang="en-US" baseline="0" dirty="0" smtClean="0"/>
              <a:t>Finally, one of the key normalizer in search ads is the user query because the query captures user intent. But, analysis at a query level would lead to poor statistical significance. Even the top queries account for a very small share of the overall query volume. So, when comparing ad strategies we need to aggregate similar queries.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931ACE-0129-43F5-A529-D6AE292F2FEF}" type="slidenum">
              <a:rPr lang="en-US" smtClean="0"/>
              <a:t>23</a:t>
            </a:fld>
            <a:endParaRPr lang="en-US"/>
          </a:p>
        </p:txBody>
      </p:sp>
    </p:spTree>
    <p:extLst>
      <p:ext uri="{BB962C8B-B14F-4D97-AF65-F5344CB8AC3E}">
        <p14:creationId xmlns:p14="http://schemas.microsoft.com/office/powerpoint/2010/main" val="98180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It is no surprise</a:t>
            </a:r>
            <a:r>
              <a:rPr lang="en-US" baseline="0" dirty="0" smtClean="0"/>
              <a:t> then that sponsored search revenues have grown rapidly over the last decade accounting for 25bn $ last year</a:t>
            </a:r>
            <a:r>
              <a:rPr lang="en-US" baseline="0" dirty="0" smtClean="0"/>
              <a:t>. With advertisers spending all this money, are the ad strategies that they follow profitable?</a:t>
            </a:r>
            <a:endParaRPr lang="en-US" baseline="0" dirty="0" smtClean="0"/>
          </a:p>
        </p:txBody>
      </p:sp>
      <p:sp>
        <p:nvSpPr>
          <p:cNvPr id="4" name="Slide Number Placeholder 3"/>
          <p:cNvSpPr>
            <a:spLocks noGrp="1"/>
          </p:cNvSpPr>
          <p:nvPr>
            <p:ph type="sldNum" sz="quarter" idx="10"/>
          </p:nvPr>
        </p:nvSpPr>
        <p:spPr/>
        <p:txBody>
          <a:bodyPr/>
          <a:lstStyle/>
          <a:p>
            <a:fld id="{32EF59A0-D704-4C6F-913C-A05FC0A54EA0}" type="slidenum">
              <a:rPr lang="en-US" smtClean="0"/>
              <a:t>3</a:t>
            </a:fld>
            <a:endParaRPr lang="en-US"/>
          </a:p>
        </p:txBody>
      </p:sp>
    </p:spTree>
    <p:extLst>
      <p:ext uri="{BB962C8B-B14F-4D97-AF65-F5344CB8AC3E}">
        <p14:creationId xmlns:p14="http://schemas.microsoft.com/office/powerpoint/2010/main" val="385945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Should an advertiser show an ad when the user is clearly searching for them, like in this case when the user searches for </a:t>
            </a:r>
            <a:r>
              <a:rPr lang="en-US" baseline="0" dirty="0" err="1" smtClean="0"/>
              <a:t>macys</a:t>
            </a:r>
            <a:r>
              <a:rPr lang="en-US" baseline="0" dirty="0" smtClean="0"/>
              <a:t>, a popular departmental store in the United States. The user is presented with a top sponsored result for </a:t>
            </a:r>
            <a:r>
              <a:rPr lang="en-US" baseline="0" dirty="0" err="1" smtClean="0"/>
              <a:t>macys</a:t>
            </a:r>
            <a:r>
              <a:rPr lang="en-US" baseline="0" dirty="0" smtClean="0"/>
              <a:t> and then an organic result for </a:t>
            </a:r>
            <a:r>
              <a:rPr lang="en-US" baseline="0" dirty="0" err="1" smtClean="0"/>
              <a:t>macys</a:t>
            </a:r>
            <a:r>
              <a:rPr lang="en-US" baseline="0" dirty="0" smtClean="0"/>
              <a:t> as well.</a:t>
            </a:r>
          </a:p>
          <a:p>
            <a:endParaRPr lang="en-US" baseline="0" dirty="0" smtClean="0"/>
          </a:p>
          <a:p>
            <a:pPr marL="228600" indent="-228600">
              <a:buAutoNum type="arabicPeriod"/>
            </a:pPr>
            <a:r>
              <a:rPr lang="en-US" baseline="0" dirty="0" smtClean="0"/>
              <a:t>Would the user behavior be different if they are shown just the regular organic results for the same query. In which case, the user would be presented with a page that looks like this.</a:t>
            </a:r>
          </a:p>
          <a:p>
            <a:pPr marL="228600" indent="-228600">
              <a:buAutoNum type="arabicPeriod"/>
            </a:pPr>
            <a:endParaRPr lang="en-US" baseline="0" dirty="0" smtClean="0"/>
          </a:p>
          <a:p>
            <a:pPr marL="0" indent="0">
              <a:buNone/>
            </a:pPr>
            <a:r>
              <a:rPr lang="en-US" baseline="0" dirty="0" smtClean="0"/>
              <a:t>So, the question is, should a brand advertise to users who are searching for them?</a:t>
            </a:r>
          </a:p>
          <a:p>
            <a:endParaRPr lang="en-US" dirty="0"/>
          </a:p>
        </p:txBody>
      </p:sp>
      <p:sp>
        <p:nvSpPr>
          <p:cNvPr id="4" name="Slide Number Placeholder 3"/>
          <p:cNvSpPr>
            <a:spLocks noGrp="1"/>
          </p:cNvSpPr>
          <p:nvPr>
            <p:ph type="sldNum" sz="quarter" idx="10"/>
          </p:nvPr>
        </p:nvSpPr>
        <p:spPr/>
        <p:txBody>
          <a:bodyPr/>
          <a:lstStyle/>
          <a:p>
            <a:fld id="{03931ACE-0129-43F5-A529-D6AE292F2FEF}" type="slidenum">
              <a:rPr lang="en-US" smtClean="0"/>
              <a:t>4</a:t>
            </a:fld>
            <a:endParaRPr lang="en-US"/>
          </a:p>
        </p:txBody>
      </p:sp>
    </p:spTree>
    <p:extLst>
      <p:ext uri="{BB962C8B-B14F-4D97-AF65-F5344CB8AC3E}">
        <p14:creationId xmlns:p14="http://schemas.microsoft.com/office/powerpoint/2010/main" val="79411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about the case when the advertiser targets users who are searching for a competitor. Should the advertiser show ads when the user is clearly not interested in them? For example, should </a:t>
            </a:r>
            <a:r>
              <a:rPr lang="en-US" baseline="0" dirty="0" err="1" smtClean="0"/>
              <a:t>jcpenney</a:t>
            </a:r>
            <a:r>
              <a:rPr lang="en-US" baseline="0" dirty="0" smtClean="0"/>
              <a:t>, another large departmental store in the United States, advertise for users who are searching for </a:t>
            </a:r>
            <a:r>
              <a:rPr lang="en-US" baseline="0" dirty="0" err="1" smtClean="0"/>
              <a:t>macys</a:t>
            </a:r>
            <a:r>
              <a:rPr lang="en-US" baseline="0" dirty="0" smtClean="0"/>
              <a:t>?</a:t>
            </a:r>
          </a:p>
          <a:p>
            <a:endParaRPr lang="en-US" baseline="0" dirty="0" smtClean="0"/>
          </a:p>
          <a:p>
            <a:r>
              <a:rPr lang="en-US" baseline="0" dirty="0" smtClean="0"/>
              <a:t>How about the brand itself, </a:t>
            </a:r>
            <a:r>
              <a:rPr lang="en-US" baseline="0" dirty="0" err="1" smtClean="0"/>
              <a:t>macys</a:t>
            </a:r>
            <a:r>
              <a:rPr lang="en-US" baseline="0" dirty="0" smtClean="0"/>
              <a:t> in this case, should they try to protect themselves from competitors poaching their users?</a:t>
            </a:r>
          </a:p>
          <a:p>
            <a:endParaRPr lang="en-US" baseline="0" dirty="0" smtClean="0"/>
          </a:p>
          <a:p>
            <a:r>
              <a:rPr lang="en-US" baseline="0" dirty="0" smtClean="0"/>
              <a:t>In this paper we ask, </a:t>
            </a:r>
            <a:r>
              <a:rPr lang="en-US" baseline="0" dirty="0" smtClean="0"/>
              <a:t>are some of the common advertising strategies followed by advertisers profitable?</a:t>
            </a:r>
            <a:endParaRPr lang="en-US" dirty="0" smtClean="0"/>
          </a:p>
          <a:p>
            <a:endParaRPr lang="en-US" dirty="0"/>
          </a:p>
        </p:txBody>
      </p:sp>
      <p:sp>
        <p:nvSpPr>
          <p:cNvPr id="4" name="Slide Number Placeholder 3"/>
          <p:cNvSpPr>
            <a:spLocks noGrp="1"/>
          </p:cNvSpPr>
          <p:nvPr>
            <p:ph type="sldNum" sz="quarter" idx="10"/>
          </p:nvPr>
        </p:nvSpPr>
        <p:spPr/>
        <p:txBody>
          <a:bodyPr/>
          <a:lstStyle/>
          <a:p>
            <a:fld id="{03931ACE-0129-43F5-A529-D6AE292F2FEF}" type="slidenum">
              <a:rPr lang="en-US" smtClean="0"/>
              <a:t>5</a:t>
            </a:fld>
            <a:endParaRPr lang="en-US"/>
          </a:p>
        </p:txBody>
      </p:sp>
    </p:spTree>
    <p:extLst>
      <p:ext uri="{BB962C8B-B14F-4D97-AF65-F5344CB8AC3E}">
        <p14:creationId xmlns:p14="http://schemas.microsoft.com/office/powerpoint/2010/main" val="155725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this, we have a few metrics that are commonly</a:t>
            </a:r>
            <a:r>
              <a:rPr lang="en-US" baseline="0" dirty="0" smtClean="0"/>
              <a:t> used. Each has it’s own flaws which make them unsuitable for large scale analysis. One common metric that is used to measure campaign performance is click-through rate. Which measures the number of clicks on the ads as a share of number of times the ads are shown. But, it does not tell us anything about the quality of those users. Do they make a purchase, do they not, etc.</a:t>
            </a:r>
          </a:p>
          <a:p>
            <a:endParaRPr lang="en-US" baseline="0" dirty="0" smtClean="0"/>
          </a:p>
          <a:p>
            <a:r>
              <a:rPr lang="en-US" baseline="0" dirty="0" smtClean="0"/>
              <a:t>Another common metric is cost-per-acquisition, which is better at measuring how much it costs to acquire a single user. However, even this metric does not capture profitability. For example, when users are acquired through organic results, it does not cost anything. But CPA does not tell us anything about how profitable those users are.</a:t>
            </a:r>
          </a:p>
          <a:p>
            <a:endParaRPr lang="en-US" baseline="0" dirty="0" smtClean="0"/>
          </a:p>
          <a:p>
            <a:r>
              <a:rPr lang="en-US" baseline="0" dirty="0" smtClean="0"/>
              <a:t>There is one metric that is somewhat rarely used which does capture profitability. This is the profit per impression metric. But, it requires sensitive financial information from advertisers. If we want to do the analysis of advertising strategies at scale, this is not going to get us very far.</a:t>
            </a:r>
          </a:p>
          <a:p>
            <a:endParaRPr lang="en-US" baseline="0" dirty="0" smtClean="0"/>
          </a:p>
        </p:txBody>
      </p:sp>
      <p:sp>
        <p:nvSpPr>
          <p:cNvPr id="4" name="Slide Number Placeholder 3"/>
          <p:cNvSpPr>
            <a:spLocks noGrp="1"/>
          </p:cNvSpPr>
          <p:nvPr>
            <p:ph type="sldNum" sz="quarter" idx="10"/>
          </p:nvPr>
        </p:nvSpPr>
        <p:spPr/>
        <p:txBody>
          <a:bodyPr/>
          <a:lstStyle/>
          <a:p>
            <a:fld id="{03931ACE-0129-43F5-A529-D6AE292F2FEF}" type="slidenum">
              <a:rPr lang="en-US" smtClean="0"/>
              <a:t>6</a:t>
            </a:fld>
            <a:endParaRPr lang="en-US"/>
          </a:p>
        </p:txBody>
      </p:sp>
    </p:spTree>
    <p:extLst>
      <p:ext uri="{BB962C8B-B14F-4D97-AF65-F5344CB8AC3E}">
        <p14:creationId xmlns:p14="http://schemas.microsoft.com/office/powerpoint/2010/main" val="16614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To see how we can answer these questions at scale</a:t>
            </a:r>
            <a:r>
              <a:rPr lang="en-US" sz="1050" baseline="0" dirty="0" smtClean="0"/>
              <a:t>, </a:t>
            </a:r>
            <a:r>
              <a:rPr lang="en-US" sz="1050" baseline="0" dirty="0" smtClean="0"/>
              <a:t>let’s see how sponsored search </a:t>
            </a:r>
            <a:r>
              <a:rPr lang="en-US" sz="1050" baseline="0" dirty="0" smtClean="0"/>
              <a:t>works in the first place. </a:t>
            </a:r>
            <a:r>
              <a:rPr lang="en-US" sz="1050" dirty="0" smtClean="0"/>
              <a:t>A typical user flow</a:t>
            </a:r>
            <a:r>
              <a:rPr lang="en-US" sz="1050" baseline="0" dirty="0" smtClean="0"/>
              <a:t> </a:t>
            </a:r>
            <a:r>
              <a:rPr lang="en-US" sz="1050" dirty="0" smtClean="0"/>
              <a:t>looks like this:</a:t>
            </a:r>
          </a:p>
          <a:p>
            <a:endParaRPr lang="en-US" sz="1050" dirty="0" smtClean="0"/>
          </a:p>
          <a:p>
            <a:pPr marL="228600" indent="-228600">
              <a:buAutoNum type="arabicPeriod"/>
            </a:pPr>
            <a:r>
              <a:rPr lang="en-US" sz="1050" dirty="0" smtClean="0"/>
              <a:t>The user issues a query to the search engine </a:t>
            </a:r>
            <a:endParaRPr lang="en-US" sz="1050" dirty="0"/>
          </a:p>
          <a:p>
            <a:pPr marL="228600" indent="-228600">
              <a:buAutoNum type="arabicPeriod"/>
            </a:pPr>
            <a:r>
              <a:rPr lang="en-US" sz="1050" dirty="0" smtClean="0"/>
              <a:t>In</a:t>
            </a:r>
            <a:r>
              <a:rPr lang="en-US" sz="1050" baseline="0" dirty="0" smtClean="0"/>
              <a:t> response, the search engine returns a page to the user containing sponsored and organic search results </a:t>
            </a:r>
          </a:p>
          <a:p>
            <a:pPr marL="228600" indent="-228600">
              <a:buAutoNum type="arabicPeriod"/>
            </a:pPr>
            <a:r>
              <a:rPr lang="en-US" sz="1050" baseline="0" dirty="0" smtClean="0"/>
              <a:t>When the user clicks on one of the links (organic or sponsored), the user is taken to the results page and the search engine makes a record of this user action.</a:t>
            </a:r>
          </a:p>
          <a:p>
            <a:pPr marL="228600" indent="-228600">
              <a:buAutoNum type="arabicPeriod"/>
            </a:pPr>
            <a:r>
              <a:rPr lang="en-US" sz="1050" baseline="0" dirty="0" smtClean="0"/>
              <a:t>If the user performs a desirable action on the advertiser website, a conversion is said to have occurred.</a:t>
            </a:r>
          </a:p>
          <a:p>
            <a:pPr marL="228600" indent="-228600">
              <a:buAutoNum type="arabicPeriod"/>
            </a:pPr>
            <a:r>
              <a:rPr lang="en-US" sz="1050" baseline="0" dirty="0" smtClean="0"/>
              <a:t>Some advertisers, report the conversion back to search engine. This allows the search engine to provide analytics support to the advertisers on the performance of their campaigns. This also allows the search engine to tell which particular user click on the search engine led to a conversion. We rely on these conversion signals to conduct our analysis.</a:t>
            </a:r>
          </a:p>
          <a:p>
            <a:pPr marL="228600" indent="-228600">
              <a:buAutoNum type="arabicPeriod"/>
            </a:pPr>
            <a:endParaRPr lang="en-US" sz="1050" baseline="0" dirty="0" smtClean="0"/>
          </a:p>
          <a:p>
            <a:pPr marL="0" indent="0">
              <a:buNone/>
            </a:pPr>
            <a:r>
              <a:rPr lang="en-US" sz="1050" baseline="0" dirty="0" smtClean="0"/>
              <a:t>The only place where we can analyze advertising strategies </a:t>
            </a:r>
            <a:r>
              <a:rPr lang="en-US" sz="1050" baseline="0" dirty="0" smtClean="0"/>
              <a:t>at scale is </a:t>
            </a:r>
            <a:r>
              <a:rPr lang="en-US" sz="1050" baseline="0" dirty="0" smtClean="0"/>
              <a:t>at the search engine. In this study, we analyze the profitability of ad campaigns from the vantage point of the search engine.</a:t>
            </a:r>
          </a:p>
        </p:txBody>
      </p:sp>
      <p:sp>
        <p:nvSpPr>
          <p:cNvPr id="4" name="Slide Number Placeholder 3"/>
          <p:cNvSpPr>
            <a:spLocks noGrp="1"/>
          </p:cNvSpPr>
          <p:nvPr>
            <p:ph type="sldNum" sz="quarter" idx="10"/>
          </p:nvPr>
        </p:nvSpPr>
        <p:spPr/>
        <p:txBody>
          <a:bodyPr/>
          <a:lstStyle/>
          <a:p>
            <a:fld id="{128F5387-7CA9-44C9-9E5D-873E2EA8938A}" type="slidenum">
              <a:rPr lang="en-US" smtClean="0"/>
              <a:pPr/>
              <a:t>7</a:t>
            </a:fld>
            <a:endParaRPr lang="en-US"/>
          </a:p>
        </p:txBody>
      </p:sp>
    </p:spTree>
    <p:extLst>
      <p:ext uri="{BB962C8B-B14F-4D97-AF65-F5344CB8AC3E}">
        <p14:creationId xmlns:p14="http://schemas.microsoft.com/office/powerpoint/2010/main" val="60304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search</a:t>
            </a:r>
            <a:r>
              <a:rPr lang="en-US" baseline="0" dirty="0" smtClean="0"/>
              <a:t> engine has rich information about the user and advertiser.</a:t>
            </a:r>
            <a:endParaRPr lang="en-US" dirty="0"/>
          </a:p>
        </p:txBody>
      </p:sp>
      <p:sp>
        <p:nvSpPr>
          <p:cNvPr id="4" name="Slide Number Placeholder 3"/>
          <p:cNvSpPr>
            <a:spLocks noGrp="1"/>
          </p:cNvSpPr>
          <p:nvPr>
            <p:ph type="sldNum" sz="quarter" idx="10"/>
          </p:nvPr>
        </p:nvSpPr>
        <p:spPr/>
        <p:txBody>
          <a:bodyPr/>
          <a:lstStyle/>
          <a:p>
            <a:fld id="{32EF59A0-D704-4C6F-913C-A05FC0A54EA0}" type="slidenum">
              <a:rPr lang="en-US" smtClean="0"/>
              <a:t>8</a:t>
            </a:fld>
            <a:endParaRPr lang="en-US"/>
          </a:p>
        </p:txBody>
      </p:sp>
    </p:spTree>
    <p:extLst>
      <p:ext uri="{BB962C8B-B14F-4D97-AF65-F5344CB8AC3E}">
        <p14:creationId xmlns:p14="http://schemas.microsoft.com/office/powerpoint/2010/main" val="152080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address the challenge</a:t>
            </a:r>
            <a:r>
              <a:rPr lang="en-US" baseline="0" dirty="0" smtClean="0"/>
              <a:t> of </a:t>
            </a:r>
            <a:r>
              <a:rPr lang="en-US" dirty="0" smtClean="0"/>
              <a:t>measuring the value of a conversion by relying on the bid values placed by advertisers. When advertisers run campaigns</a:t>
            </a:r>
            <a:r>
              <a:rPr lang="en-US" baseline="0" dirty="0" smtClean="0"/>
              <a:t> with the search engine, they specify a bid value which indicate how much advertisers are willing to spend for an ad click.</a:t>
            </a:r>
          </a:p>
          <a:p>
            <a:endParaRPr lang="en-US" baseline="0" dirty="0" smtClean="0"/>
          </a:p>
          <a:p>
            <a:r>
              <a:rPr lang="en-US" baseline="0" dirty="0" smtClean="0"/>
              <a:t>We assume that advertisers are rational and that they want their overall advertising strategy to be profitable. </a:t>
            </a:r>
          </a:p>
          <a:p>
            <a:endParaRPr lang="en-US" baseline="0" dirty="0" smtClean="0"/>
          </a:p>
          <a:p>
            <a:r>
              <a:rPr lang="en-US" baseline="0" dirty="0" smtClean="0"/>
              <a:t>From all the different advertising strategies advertisers follow, we see how much were they willing to spend and then divide it by the number of conversions they received from the ads that they ran.</a:t>
            </a:r>
          </a:p>
          <a:p>
            <a:endParaRPr lang="en-US" baseline="0" dirty="0" smtClean="0"/>
          </a:p>
          <a:p>
            <a:r>
              <a:rPr lang="en-US" baseline="0" dirty="0" smtClean="0"/>
              <a:t>So, the we approximate the value of conversion as “total bid value” divided by “total number of conversions” the advertiser receives across campaigns.</a:t>
            </a:r>
          </a:p>
        </p:txBody>
      </p:sp>
      <p:sp>
        <p:nvSpPr>
          <p:cNvPr id="4" name="Slide Number Placeholder 3"/>
          <p:cNvSpPr>
            <a:spLocks noGrp="1"/>
          </p:cNvSpPr>
          <p:nvPr>
            <p:ph type="sldNum" sz="quarter" idx="10"/>
          </p:nvPr>
        </p:nvSpPr>
        <p:spPr/>
        <p:txBody>
          <a:bodyPr/>
          <a:lstStyle/>
          <a:p>
            <a:fld id="{32EF59A0-D704-4C6F-913C-A05FC0A54EA0}" type="slidenum">
              <a:rPr lang="en-US" smtClean="0"/>
              <a:t>9</a:t>
            </a:fld>
            <a:endParaRPr lang="en-US"/>
          </a:p>
        </p:txBody>
      </p:sp>
    </p:spTree>
    <p:extLst>
      <p:ext uri="{BB962C8B-B14F-4D97-AF65-F5344CB8AC3E}">
        <p14:creationId xmlns:p14="http://schemas.microsoft.com/office/powerpoint/2010/main" val="157928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118893"/>
            <a:ext cx="10058400" cy="2257142"/>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3506543"/>
            <a:ext cx="10058400" cy="1143000"/>
          </a:xfrm>
        </p:spPr>
        <p:txBody>
          <a:bodyPr lIns="91440" rIns="91440">
            <a:normAutofit/>
          </a:bodyPr>
          <a:lstStyle>
            <a:lvl1pPr marL="0" indent="0" algn="l">
              <a:buNone/>
              <a:defRPr sz="26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600"/>
            </a:lvl1pPr>
          </a:lstStyle>
          <a:p>
            <a:fld id="{8167D2F1-0B87-4C73-8FF1-C4D11C03DFC0}" type="datetimeFigureOut">
              <a:rPr lang="en-US" smtClean="0"/>
              <a:t>10/28/15</a:t>
            </a:fld>
            <a:endParaRPr lang="en-US"/>
          </a:p>
        </p:txBody>
      </p:sp>
      <p:sp>
        <p:nvSpPr>
          <p:cNvPr id="5" name="Footer Placeholder 4"/>
          <p:cNvSpPr>
            <a:spLocks noGrp="1"/>
          </p:cNvSpPr>
          <p:nvPr>
            <p:ph type="ftr" sz="quarter" idx="11"/>
          </p:nvPr>
        </p:nvSpPr>
        <p:spPr/>
        <p:txBody>
          <a:bodyPr/>
          <a:lstStyle>
            <a:lvl1pPr>
              <a:defRPr sz="1600"/>
            </a:lvl1pPr>
          </a:lstStyle>
          <a:p>
            <a:endParaRPr lang="en-US"/>
          </a:p>
        </p:txBody>
      </p:sp>
      <p:sp>
        <p:nvSpPr>
          <p:cNvPr id="6" name="Slide Number Placeholder 5"/>
          <p:cNvSpPr>
            <a:spLocks noGrp="1"/>
          </p:cNvSpPr>
          <p:nvPr>
            <p:ph type="sldNum" sz="quarter" idx="12"/>
          </p:nvPr>
        </p:nvSpPr>
        <p:spPr/>
        <p:txBody>
          <a:bodyPr/>
          <a:lstStyle>
            <a:lvl1pPr>
              <a:defRPr sz="1600"/>
            </a:lvl1pPr>
          </a:lstStyle>
          <a:p>
            <a:fld id="{CBDE4EA6-E7E5-4163-8104-65A37BF2ED56}" type="slidenum">
              <a:rPr lang="en-US" smtClean="0"/>
              <a:t>‹#›</a:t>
            </a:fld>
            <a:endParaRPr lang="en-US"/>
          </a:p>
        </p:txBody>
      </p:sp>
      <p:cxnSp>
        <p:nvCxnSpPr>
          <p:cNvPr id="9" name="Straight Connector 8"/>
          <p:cNvCxnSpPr/>
          <p:nvPr/>
        </p:nvCxnSpPr>
        <p:spPr>
          <a:xfrm>
            <a:off x="1207659" y="339432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60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7D2F1-0B87-4C73-8FF1-C4D11C03DFC0}"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1820421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7D2F1-0B87-4C73-8FF1-C4D11C03DFC0}"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2249172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3400"/>
            </a:lvl1pPr>
          </a:lstStyle>
          <a:p>
            <a:r>
              <a:rPr lang="en-US" smtClean="0"/>
              <a:t>Click to edit Master title style</a:t>
            </a:r>
            <a:endParaRPr lang="en-US" dirty="0"/>
          </a:p>
        </p:txBody>
      </p:sp>
      <p:sp>
        <p:nvSpPr>
          <p:cNvPr id="3" name="Content Placeholder 2"/>
          <p:cNvSpPr>
            <a:spLocks noGrp="1"/>
          </p:cNvSpPr>
          <p:nvPr>
            <p:ph idx="1"/>
          </p:nvPr>
        </p:nvSpPr>
        <p:spPr>
          <a:xfrm>
            <a:off x="1097280" y="1098818"/>
            <a:ext cx="10058400" cy="4615418"/>
          </a:xfrm>
        </p:spPr>
        <p:txBody>
          <a:bodyPr/>
          <a:lstStyle>
            <a:lvl1pPr marL="230188" indent="-230188">
              <a:defRPr sz="2600"/>
            </a:lvl1pPr>
            <a:lvl2pPr marL="568325" indent="-222250">
              <a:lnSpc>
                <a:spcPct val="150000"/>
              </a:lnSpc>
              <a:defRPr sz="2400"/>
            </a:lvl2pPr>
            <a:lvl3pPr marL="1030288" indent="-231775">
              <a:lnSpc>
                <a:spcPct val="150000"/>
              </a:lnSpc>
              <a:defRPr sz="2200"/>
            </a:lvl3pPr>
            <a:lvl4pPr marL="1482725" indent="-222250">
              <a:lnSpc>
                <a:spcPct val="150000"/>
              </a:lnSpc>
              <a:defRPr sz="2000"/>
            </a:lvl4pPr>
            <a:lvl5pPr marL="1944688" indent="-231775">
              <a:lnSpc>
                <a:spcPct val="15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600"/>
            </a:lvl1pPr>
          </a:lstStyle>
          <a:p>
            <a:fld id="{8167D2F1-0B87-4C73-8FF1-C4D11C03DFC0}" type="datetimeFigureOut">
              <a:rPr lang="en-US" smtClean="0"/>
              <a:t>10/28/15</a:t>
            </a:fld>
            <a:endParaRPr lang="en-US"/>
          </a:p>
        </p:txBody>
      </p:sp>
      <p:sp>
        <p:nvSpPr>
          <p:cNvPr id="5" name="Footer Placeholder 4"/>
          <p:cNvSpPr>
            <a:spLocks noGrp="1"/>
          </p:cNvSpPr>
          <p:nvPr>
            <p:ph type="ftr" sz="quarter" idx="11"/>
          </p:nvPr>
        </p:nvSpPr>
        <p:spPr/>
        <p:txBody>
          <a:bodyPr/>
          <a:lstStyle>
            <a:lvl1pPr>
              <a:defRPr sz="1600"/>
            </a:lvl1pPr>
          </a:lstStyle>
          <a:p>
            <a:endParaRPr lang="en-US"/>
          </a:p>
        </p:txBody>
      </p:sp>
      <p:sp>
        <p:nvSpPr>
          <p:cNvPr id="6" name="Slide Number Placeholder 5"/>
          <p:cNvSpPr>
            <a:spLocks noGrp="1"/>
          </p:cNvSpPr>
          <p:nvPr>
            <p:ph type="sldNum" sz="quarter" idx="12"/>
          </p:nvPr>
        </p:nvSpPr>
        <p:spPr/>
        <p:txBody>
          <a:bodyPr/>
          <a:lstStyle>
            <a:lvl1pPr>
              <a:defRPr sz="1600"/>
            </a:lvl1pPr>
          </a:lstStyle>
          <a:p>
            <a:fld id="{CBDE4EA6-E7E5-4163-8104-65A37BF2ED56}" type="slidenum">
              <a:rPr lang="en-US" smtClean="0"/>
              <a:t>‹#›</a:t>
            </a:fld>
            <a:endParaRPr lang="en-US"/>
          </a:p>
        </p:txBody>
      </p:sp>
    </p:spTree>
    <p:extLst>
      <p:ext uri="{BB962C8B-B14F-4D97-AF65-F5344CB8AC3E}">
        <p14:creationId xmlns:p14="http://schemas.microsoft.com/office/powerpoint/2010/main" val="3649085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7D2F1-0B87-4C73-8FF1-C4D11C03DFC0}" type="datetimeFigureOut">
              <a:rPr lang="en-US" smtClean="0"/>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E4EA6-E7E5-4163-8104-65A37BF2ED56}"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929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67D2F1-0B87-4C73-8FF1-C4D11C03DFC0}"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1254626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7D2F1-0B87-4C73-8FF1-C4D11C03DFC0}" type="datetimeFigureOut">
              <a:rPr lang="en-US" smtClean="0"/>
              <a:t>10/28/15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7318766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67D2F1-0B87-4C73-8FF1-C4D11C03DFC0}" type="datetimeFigureOut">
              <a:rPr lang="en-US" smtClean="0"/>
              <a:t>10/28/15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30573296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67D2F1-0B87-4C73-8FF1-C4D11C03DFC0}" type="datetimeFigureOut">
              <a:rPr lang="en-US" smtClean="0"/>
              <a:t>10/28/15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2431310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167D2F1-0B87-4C73-8FF1-C4D11C03DFC0}" type="datetimeFigureOut">
              <a:rPr lang="en-US" smtClean="0"/>
              <a:t>10/28/15</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DE4EA6-E7E5-4163-8104-65A37BF2ED56}" type="slidenum">
              <a:rPr lang="en-US" smtClean="0"/>
              <a:t>‹#›</a:t>
            </a:fld>
            <a:endParaRPr lang="en-US"/>
          </a:p>
        </p:txBody>
      </p:sp>
    </p:spTree>
    <p:extLst>
      <p:ext uri="{BB962C8B-B14F-4D97-AF65-F5344CB8AC3E}">
        <p14:creationId xmlns:p14="http://schemas.microsoft.com/office/powerpoint/2010/main" val="22874814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7D2F1-0B87-4C73-8FF1-C4D11C03DFC0}" type="datetimeFigureOut">
              <a:rPr lang="en-US" smtClean="0"/>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E4EA6-E7E5-4163-8104-65A37BF2ED56}" type="slidenum">
              <a:rPr lang="en-US" smtClean="0"/>
              <a:t>‹#›</a:t>
            </a:fld>
            <a:endParaRPr lang="en-US"/>
          </a:p>
        </p:txBody>
      </p:sp>
    </p:spTree>
    <p:extLst>
      <p:ext uri="{BB962C8B-B14F-4D97-AF65-F5344CB8AC3E}">
        <p14:creationId xmlns:p14="http://schemas.microsoft.com/office/powerpoint/2010/main" val="4145541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31747"/>
            <a:ext cx="10058400" cy="8817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013542"/>
            <a:ext cx="10058400" cy="4700694"/>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1600">
                <a:solidFill>
                  <a:srgbClr val="FFFFFF"/>
                </a:solidFill>
              </a:defRPr>
            </a:lvl1pPr>
          </a:lstStyle>
          <a:p>
            <a:fld id="{8167D2F1-0B87-4C73-8FF1-C4D11C03DFC0}" type="datetimeFigureOut">
              <a:rPr lang="en-US" smtClean="0"/>
              <a:t>10/28/15</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16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600">
                <a:solidFill>
                  <a:srgbClr val="FFFFFF"/>
                </a:solidFill>
              </a:defRPr>
            </a:lvl1pPr>
          </a:lstStyle>
          <a:p>
            <a:fld id="{CBDE4EA6-E7E5-4163-8104-65A37BF2ED56}" type="slidenum">
              <a:rPr lang="en-US" smtClean="0"/>
              <a:t>‹#›</a:t>
            </a:fld>
            <a:endParaRPr lang="en-US"/>
          </a:p>
        </p:txBody>
      </p:sp>
      <p:cxnSp>
        <p:nvCxnSpPr>
          <p:cNvPr id="10" name="Straight Connector 9"/>
          <p:cNvCxnSpPr/>
          <p:nvPr/>
        </p:nvCxnSpPr>
        <p:spPr>
          <a:xfrm>
            <a:off x="1193532" y="101354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879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2850" kern="1200" spc="-38" baseline="0">
          <a:solidFill>
            <a:schemeClr val="tx1">
              <a:lumMod val="75000"/>
              <a:lumOff val="25000"/>
            </a:schemeClr>
          </a:solidFill>
          <a:latin typeface="+mj-lt"/>
          <a:ea typeface="+mj-ea"/>
          <a:cs typeface="+mj-cs"/>
        </a:defRPr>
      </a:lvl1pPr>
    </p:titleStyle>
    <p:bodyStyle>
      <a:lvl1pPr marL="169069" indent="-169069" algn="l" defTabSz="685800" rtl="0" eaLnBrk="1" latinLnBrk="0" hangingPunct="1">
        <a:lnSpc>
          <a:spcPct val="90000"/>
        </a:lnSpc>
        <a:spcBef>
          <a:spcPts val="900"/>
        </a:spcBef>
        <a:spcAft>
          <a:spcPts val="150"/>
        </a:spcAft>
        <a:buClr>
          <a:schemeClr val="accent1"/>
        </a:buClr>
        <a:buSzPct val="100000"/>
        <a:buFont typeface="Wingdings" panose="05000000000000000000" pitchFamily="2" charset="2"/>
        <a:buChar char="§"/>
        <a:defRPr sz="165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5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2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Wingdings" panose="05000000000000000000" pitchFamily="2" charset="2"/>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6.xml"/><Relationship Id="rId6" Type="http://schemas.openxmlformats.org/officeDocument/2006/relationships/notesSlide" Target="../notesSlides/notesSlide17.xml"/><Relationship Id="rId7" Type="http://schemas.openxmlformats.org/officeDocument/2006/relationships/image" Target="../media/image230.png"/><Relationship Id="rId8" Type="http://schemas.openxmlformats.org/officeDocument/2006/relationships/image" Target="../media/image240.png"/><Relationship Id="rId1" Type="http://schemas.openxmlformats.org/officeDocument/2006/relationships/tags" Target="../tags/tag2.xml"/><Relationship Id="rId2"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tif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Empirical Analysis of Search Advertising Strategies</a:t>
            </a:r>
            <a:endParaRPr lang="en-US" dirty="0"/>
          </a:p>
        </p:txBody>
      </p:sp>
      <p:sp>
        <p:nvSpPr>
          <p:cNvPr id="3" name="Subtitle 2"/>
          <p:cNvSpPr>
            <a:spLocks noGrp="1"/>
          </p:cNvSpPr>
          <p:nvPr>
            <p:ph type="subTitle" idx="1"/>
          </p:nvPr>
        </p:nvSpPr>
        <p:spPr/>
        <p:txBody>
          <a:bodyPr/>
          <a:lstStyle/>
          <a:p>
            <a:r>
              <a:rPr lang="en-US" dirty="0" smtClean="0"/>
              <a:t>Bhanu C. Vattikonda, </a:t>
            </a:r>
            <a:r>
              <a:rPr lang="en-US" dirty="0" err="1" smtClean="0"/>
              <a:t>Vacha</a:t>
            </a:r>
            <a:r>
              <a:rPr lang="en-US" dirty="0" smtClean="0"/>
              <a:t> </a:t>
            </a:r>
            <a:r>
              <a:rPr lang="en-US" dirty="0" err="1" smtClean="0"/>
              <a:t>dave</a:t>
            </a:r>
            <a:r>
              <a:rPr lang="en-US" dirty="0" smtClean="0"/>
              <a:t>, </a:t>
            </a:r>
          </a:p>
          <a:p>
            <a:r>
              <a:rPr lang="en-US" dirty="0" err="1" smtClean="0"/>
              <a:t>Saikat</a:t>
            </a:r>
            <a:r>
              <a:rPr lang="en-US" dirty="0" smtClean="0"/>
              <a:t> </a:t>
            </a:r>
            <a:r>
              <a:rPr lang="en-US" dirty="0" err="1" smtClean="0"/>
              <a:t>Guha</a:t>
            </a:r>
            <a:r>
              <a:rPr lang="en-US" dirty="0" smtClean="0"/>
              <a:t>, Alex C. </a:t>
            </a:r>
            <a:r>
              <a:rPr lang="en-US" dirty="0" err="1" smtClean="0"/>
              <a:t>Snoeren</a:t>
            </a:r>
            <a:endParaRPr lang="en-US" dirty="0"/>
          </a:p>
        </p:txBody>
      </p:sp>
      <p:pic>
        <p:nvPicPr>
          <p:cNvPr id="4" name="Picture 2" descr="http://www.sysnet.ucsd.edu/~voelker/pubcom/logo/CSELogo_4C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4" y="4894975"/>
            <a:ext cx="3200400" cy="1177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research.microsoft.com/a/i/c/segoe_ms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081" y="5301266"/>
            <a:ext cx="3200400" cy="3650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9195" t="25344" r="8987" b="34068"/>
          <a:stretch/>
        </p:blipFill>
        <p:spPr>
          <a:xfrm>
            <a:off x="4469822" y="5037278"/>
            <a:ext cx="3200400" cy="893041"/>
          </a:xfrm>
          <a:prstGeom prst="rect">
            <a:avLst/>
          </a:prstGeom>
        </p:spPr>
      </p:pic>
    </p:spTree>
    <p:extLst>
      <p:ext uri="{BB962C8B-B14F-4D97-AF65-F5344CB8AC3E}">
        <p14:creationId xmlns:p14="http://schemas.microsoft.com/office/powerpoint/2010/main" val="2226878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acquisition benefit (NAB)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29543"/>
                <a:ext cx="10058400" cy="4615418"/>
              </a:xfrm>
            </p:spPr>
            <p:txBody>
              <a:bodyPr>
                <a:normAutofit/>
              </a:bodyPr>
              <a:lstStyle/>
              <a:p>
                <a:r>
                  <a:rPr lang="en-US" sz="2400" dirty="0"/>
                  <a:t>We introduce a new metric--NAB--captures profitability of a particular strategy</a:t>
                </a:r>
              </a:p>
              <a:p>
                <a:pPr marL="0" indent="0">
                  <a:buNone/>
                </a:pPr>
                <a:endParaRPr lang="en-US" sz="2400" dirty="0"/>
              </a:p>
              <a:p>
                <a:r>
                  <a:rPr lang="en-US" sz="2400" dirty="0" smtClean="0"/>
                  <a:t>Advertiser </a:t>
                </a:r>
                <a:r>
                  <a:rPr lang="en-US" sz="2400" dirty="0"/>
                  <a:t>spends </a:t>
                </a:r>
                <a14:m>
                  <m:oMath xmlns:m="http://schemas.openxmlformats.org/officeDocument/2006/math">
                    <m:r>
                      <a:rPr lang="en-US" sz="2400" i="1">
                        <a:latin typeface="Cambria Math" panose="02040503050406030204" pitchFamily="18" charset="0"/>
                      </a:rPr>
                      <m:t>𝑐𝑜𝑠𝑡</m:t>
                    </m:r>
                  </m:oMath>
                </a14:m>
                <a:r>
                  <a:rPr lang="en-US" sz="2400" dirty="0"/>
                  <a:t> </a:t>
                </a:r>
                <a:r>
                  <a:rPr lang="en-US" sz="2400" dirty="0" smtClean="0"/>
                  <a:t>on a </a:t>
                </a:r>
                <a:r>
                  <a:rPr lang="en-US" sz="2400" dirty="0"/>
                  <a:t>particular strategy </a:t>
                </a:r>
                <a14:m>
                  <m:oMath xmlns:m="http://schemas.openxmlformats.org/officeDocument/2006/math">
                    <m:r>
                      <a:rPr lang="en-US" sz="2400" i="1">
                        <a:latin typeface="Cambria Math" panose="02040503050406030204" pitchFamily="18" charset="0"/>
                      </a:rPr>
                      <m:t>𝑥</m:t>
                    </m:r>
                  </m:oMath>
                </a14:m>
                <a:endParaRPr lang="en-US" sz="2400" dirty="0"/>
              </a:p>
              <a:p>
                <a:pPr lvl="1"/>
                <a:r>
                  <a:rPr lang="en-US" sz="2200" dirty="0"/>
                  <a:t>Leads to </a:t>
                </a:r>
                <a14:m>
                  <m:oMath xmlns:m="http://schemas.openxmlformats.org/officeDocument/2006/math">
                    <m:r>
                      <a:rPr lang="en-US" sz="2200" i="1">
                        <a:latin typeface="Cambria Math" panose="02040503050406030204" pitchFamily="18" charset="0"/>
                        <a:ea typeface="Cambria Math" panose="02040503050406030204" pitchFamily="18" charset="0"/>
                      </a:rPr>
                      <m:t>𝜋</m:t>
                    </m:r>
                  </m:oMath>
                </a14:m>
                <a:r>
                  <a:rPr lang="en-US" sz="2200" dirty="0"/>
                  <a:t> conversions </a:t>
                </a:r>
              </a:p>
              <a:p>
                <a:pPr lvl="1"/>
                <a14:m>
                  <m:oMath xmlns:m="http://schemas.openxmlformats.org/officeDocument/2006/math">
                    <m:r>
                      <a:rPr lang="en-US" sz="2200" i="1">
                        <a:latin typeface="Cambria Math" panose="02040503050406030204" pitchFamily="18" charset="0"/>
                        <a:ea typeface="Cambria Math" panose="02040503050406030204" pitchFamily="18" charset="0"/>
                      </a:rPr>
                      <m:t>𝜆</m:t>
                    </m:r>
                  </m:oMath>
                </a14:m>
                <a:r>
                  <a:rPr lang="en-US" sz="2200" dirty="0"/>
                  <a:t> is value of a </a:t>
                </a:r>
                <a:r>
                  <a:rPr lang="en-US" sz="2200" dirty="0" smtClean="0"/>
                  <a:t>conversion</a:t>
                </a:r>
              </a:p>
              <a:p>
                <a:pPr lvl="1"/>
                <a:endParaRPr lang="en-US" dirty="0"/>
              </a:p>
              <a:p>
                <a:r>
                  <a:rPr lang="en-US" sz="2400" dirty="0"/>
                  <a:t>Profitability</a:t>
                </a:r>
                <a14:m>
                  <m:oMath xmlns:m="http://schemas.openxmlformats.org/officeDocument/2006/math">
                    <m:r>
                      <a:rPr lang="en-US"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𝜋</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𝜆</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𝑐𝑜𝑠𝑡</m:t>
                    </m:r>
                  </m:oMath>
                </a14:m>
                <a:endParaRPr lang="en-US" dirty="0">
                  <a:ea typeface="Cambria Math" panose="02040503050406030204" pitchFamily="18" charset="0"/>
                </a:endParaRPr>
              </a:p>
              <a:p>
                <a:endParaRPr lang="en-US" dirty="0"/>
              </a:p>
              <a:p>
                <a14:m>
                  <m:oMath xmlns:m="http://schemas.openxmlformats.org/officeDocument/2006/math">
                    <m:r>
                      <a:rPr lang="en-US" sz="2400" i="1" dirty="0">
                        <a:latin typeface="Cambria Math" panose="02040503050406030204" pitchFamily="18" charset="0"/>
                      </a:rPr>
                      <m:t>𝑁𝐴𝐵</m:t>
                    </m:r>
                    <m:d>
                      <m:dPr>
                        <m:ctrlPr>
                          <a:rPr lang="en-US" sz="2400" i="1" dirty="0">
                            <a:latin typeface="Cambria Math" charset="0"/>
                          </a:rPr>
                        </m:ctrlPr>
                      </m:dPr>
                      <m:e>
                        <m:r>
                          <a:rPr lang="en-US" sz="2400" i="1" dirty="0">
                            <a:latin typeface="Cambria Math" panose="02040503050406030204" pitchFamily="18" charset="0"/>
                          </a:rPr>
                          <m:t>𝑥</m:t>
                        </m:r>
                      </m:e>
                    </m:d>
                    <m:r>
                      <a:rPr lang="en-US" sz="2400" i="1" dirty="0">
                        <a:latin typeface="Cambria Math" panose="02040503050406030204" pitchFamily="18" charset="0"/>
                      </a:rPr>
                      <m:t>= </m:t>
                    </m:r>
                    <m:r>
                      <a:rPr lang="en-US" sz="2400" i="1" dirty="0">
                        <a:latin typeface="Cambria Math" panose="02040503050406030204" pitchFamily="18" charset="0"/>
                        <a:ea typeface="Cambria Math" panose="02040503050406030204" pitchFamily="18" charset="0"/>
                      </a:rPr>
                      <m:t>𝜋</m:t>
                    </m:r>
                    <m:r>
                      <a:rPr lang="en-US" sz="2400" i="1" dirty="0">
                        <a:latin typeface="Cambria Math" panose="02040503050406030204" pitchFamily="18" charset="0"/>
                        <a:ea typeface="Cambria Math" panose="02040503050406030204" pitchFamily="18" charset="0"/>
                      </a:rPr>
                      <m:t>− </m:t>
                    </m:r>
                    <m:f>
                      <m:fPr>
                        <m:ctrlPr>
                          <a:rPr lang="en-US" sz="2400" i="1" dirty="0">
                            <a:latin typeface="Cambria Math"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𝑐𝑜𝑠𝑡</m:t>
                        </m:r>
                      </m:num>
                      <m:den>
                        <m:r>
                          <a:rPr lang="en-US" sz="2400" i="1" dirty="0">
                            <a:latin typeface="Cambria Math" panose="02040503050406030204" pitchFamily="18" charset="0"/>
                            <a:ea typeface="Cambria Math" panose="02040503050406030204" pitchFamily="18" charset="0"/>
                          </a:rPr>
                          <m:t>𝜆</m:t>
                        </m:r>
                      </m:den>
                    </m:f>
                  </m:oMath>
                </a14:m>
                <a:r>
                  <a:rPr lang="en-US" sz="2400" dirty="0" smtClean="0"/>
                  <a:t>, normalized for impressions</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29543"/>
                <a:ext cx="10058400" cy="4615418"/>
              </a:xfrm>
              <a:blipFill rotWithShape="0">
                <a:blip r:embed="rId3"/>
                <a:stretch>
                  <a:fillRect l="-1697" t="-1849" r="-727" b="-34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3583F91-BE5E-4050-BBD6-A364F230DF43}" type="slidenum">
              <a:rPr lang="en-US" smtClean="0"/>
              <a:t>10</a:t>
            </a:fld>
            <a:endParaRPr lang="en-US" dirty="0"/>
          </a:p>
        </p:txBody>
      </p:sp>
    </p:spTree>
    <p:extLst>
      <p:ext uri="{BB962C8B-B14F-4D97-AF65-F5344CB8AC3E}">
        <p14:creationId xmlns:p14="http://schemas.microsoft.com/office/powerpoint/2010/main" val="14204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NAB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sz="2800" i="1" dirty="0">
                        <a:latin typeface="Cambria Math" panose="02040503050406030204" pitchFamily="18" charset="0"/>
                      </a:rPr>
                      <m:t>𝑁𝐴𝐵</m:t>
                    </m:r>
                    <m:d>
                      <m:dPr>
                        <m:ctrlPr>
                          <a:rPr lang="en-US" sz="2800" i="1" dirty="0">
                            <a:latin typeface="Cambria Math" charset="0"/>
                          </a:rPr>
                        </m:ctrlPr>
                      </m:dPr>
                      <m:e>
                        <m:r>
                          <a:rPr lang="en-US" sz="2800" i="1" dirty="0">
                            <a:latin typeface="Cambria Math" panose="02040503050406030204" pitchFamily="18" charset="0"/>
                          </a:rPr>
                          <m:t>𝑥</m:t>
                        </m:r>
                      </m:e>
                    </m:d>
                    <m:r>
                      <a:rPr lang="en-US" sz="2800" i="1" dirty="0">
                        <a:latin typeface="Cambria Math" panose="02040503050406030204" pitchFamily="18" charset="0"/>
                      </a:rPr>
                      <m:t>= </m:t>
                    </m:r>
                    <m:r>
                      <a:rPr lang="en-US" sz="2800" i="1" dirty="0">
                        <a:latin typeface="Cambria Math" panose="02040503050406030204" pitchFamily="18" charset="0"/>
                        <a:ea typeface="Cambria Math" panose="02040503050406030204" pitchFamily="18" charset="0"/>
                      </a:rPr>
                      <m:t>𝜋</m:t>
                    </m:r>
                    <m:r>
                      <a:rPr lang="en-US" sz="2800" i="1" dirty="0">
                        <a:latin typeface="Cambria Math" panose="02040503050406030204" pitchFamily="18" charset="0"/>
                        <a:ea typeface="Cambria Math" panose="02040503050406030204" pitchFamily="18" charset="0"/>
                      </a:rPr>
                      <m:t>− </m:t>
                    </m:r>
                    <m:f>
                      <m:fPr>
                        <m:ctrlPr>
                          <a:rPr lang="en-US" sz="2800" i="1" dirty="0">
                            <a:latin typeface="Cambria Math" charset="0"/>
                            <a:ea typeface="Cambria Math" panose="02040503050406030204" pitchFamily="18" charset="0"/>
                          </a:rPr>
                        </m:ctrlPr>
                      </m:fPr>
                      <m:num>
                        <m:r>
                          <a:rPr lang="en-US" sz="2800" i="1" dirty="0">
                            <a:latin typeface="Cambria Math" panose="02040503050406030204" pitchFamily="18" charset="0"/>
                            <a:ea typeface="Cambria Math" panose="02040503050406030204" pitchFamily="18" charset="0"/>
                          </a:rPr>
                          <m:t>𝑐𝑜𝑠𝑡</m:t>
                        </m:r>
                      </m:num>
                      <m:den>
                        <m:r>
                          <a:rPr lang="en-US" sz="2800" i="1" dirty="0">
                            <a:latin typeface="Cambria Math" panose="02040503050406030204" pitchFamily="18" charset="0"/>
                            <a:ea typeface="Cambria Math" panose="02040503050406030204" pitchFamily="18" charset="0"/>
                          </a:rPr>
                          <m:t>𝜆</m:t>
                        </m:r>
                      </m:den>
                    </m:f>
                  </m:oMath>
                </a14:m>
                <a:endParaRPr lang="en-US" sz="2800" dirty="0" smtClean="0"/>
              </a:p>
              <a:p>
                <a:endParaRPr lang="en-US" sz="2800" dirty="0" smtClean="0"/>
              </a:p>
              <a:p>
                <a:r>
                  <a:rPr lang="en-US" sz="2800" dirty="0" smtClean="0"/>
                  <a:t>Computing NAB for a strategy requires:</a:t>
                </a:r>
              </a:p>
              <a:p>
                <a:endParaRPr lang="en-US" dirty="0"/>
              </a:p>
              <a:p>
                <a:pPr marL="658368" lvl="1" indent="-457200">
                  <a:buFont typeface="+mj-lt"/>
                  <a:buAutoNum type="arabicPeriod"/>
                </a:pPr>
                <a:r>
                  <a:rPr lang="en-US" sz="2600" dirty="0" smtClean="0"/>
                  <a:t>Conversions </a:t>
                </a:r>
              </a:p>
              <a:p>
                <a:pPr marL="658368" lvl="1" indent="-457200">
                  <a:buFont typeface="+mj-lt"/>
                  <a:buAutoNum type="arabicPeriod"/>
                </a:pPr>
                <a:endParaRPr lang="en-US" sz="2600" dirty="0"/>
              </a:p>
              <a:p>
                <a:pPr marL="658368" lvl="1" indent="-457200">
                  <a:buFont typeface="+mj-lt"/>
                  <a:buAutoNum type="arabicPeriod"/>
                </a:pPr>
                <a:r>
                  <a:rPr lang="en-US" sz="2600" dirty="0" smtClean="0"/>
                  <a:t>Cost of the ad strategy</a:t>
                </a:r>
              </a:p>
              <a:p>
                <a:pPr marL="658368" lvl="1" indent="-457200">
                  <a:buFont typeface="+mj-lt"/>
                  <a:buAutoNum type="arabicPeriod"/>
                </a:pPr>
                <a:endParaRPr lang="en-US" sz="2600" dirty="0"/>
              </a:p>
              <a:p>
                <a:pPr marL="658368" lvl="1" indent="-457200">
                  <a:buFont typeface="+mj-lt"/>
                  <a:buAutoNum type="arabicPeriod"/>
                </a:pPr>
                <a:r>
                  <a:rPr lang="en-US" sz="2600" dirty="0" smtClean="0"/>
                  <a:t>Value of a conversion (</a:t>
                </a:r>
                <a14:m>
                  <m:oMath xmlns:m="http://schemas.openxmlformats.org/officeDocument/2006/math">
                    <m:r>
                      <a:rPr lang="en-US" sz="2600" i="1" dirty="0">
                        <a:latin typeface="Cambria Math" panose="02040503050406030204" pitchFamily="18" charset="0"/>
                        <a:ea typeface="Cambria Math" panose="02040503050406030204" pitchFamily="18" charset="0"/>
                      </a:rPr>
                      <m:t>𝜆</m:t>
                    </m:r>
                  </m:oMath>
                </a14:m>
                <a:r>
                  <a:rPr lang="en-US" sz="26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18" b="-62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3583F91-BE5E-4050-BBD6-A364F230DF43}" type="slidenum">
              <a:rPr lang="en-US" smtClean="0"/>
              <a:t>11</a:t>
            </a:fld>
            <a:endParaRPr lang="en-US" dirty="0"/>
          </a:p>
        </p:txBody>
      </p:sp>
    </p:spTree>
    <p:extLst>
      <p:ext uri="{BB962C8B-B14F-4D97-AF65-F5344CB8AC3E}">
        <p14:creationId xmlns:p14="http://schemas.microsoft.com/office/powerpoint/2010/main" val="18429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ad strategies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Compute NAB for each advertising strategy </a:t>
                </a:r>
              </a:p>
              <a:p>
                <a:endParaRPr lang="en-US" dirty="0" smtClean="0"/>
              </a:p>
              <a:p>
                <a:r>
                  <a:rPr lang="en-US" dirty="0" smtClean="0"/>
                  <a:t>Compare NAB to see which ad strategy is more profitable </a:t>
                </a:r>
              </a:p>
              <a:p>
                <a:endParaRPr lang="en-US" dirty="0" smtClean="0"/>
              </a:p>
              <a:p>
                <a:r>
                  <a:rPr lang="en-US" dirty="0" smtClean="0"/>
                  <a:t>If </a:t>
                </a:r>
                <a14:m>
                  <m:oMath xmlns:m="http://schemas.openxmlformats.org/officeDocument/2006/math">
                    <m:r>
                      <a:rPr lang="en-US" b="0" i="1" smtClean="0">
                        <a:latin typeface="Cambria Math" panose="02040503050406030204" pitchFamily="18" charset="0"/>
                      </a:rPr>
                      <m:t>𝑁𝐴𝐵</m:t>
                    </m:r>
                    <m:d>
                      <m:dPr>
                        <m:ctrlPr>
                          <a:rPr lang="en-US" b="0" i="1" smtClean="0">
                            <a:latin typeface="Cambria Math"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m:t>
                    </m:r>
                    <m:r>
                      <a:rPr lang="en-US" b="0" i="1" smtClean="0">
                        <a:latin typeface="Cambria Math" panose="02040503050406030204" pitchFamily="18" charset="0"/>
                      </a:rPr>
                      <m:t>𝑁𝐴𝐵</m:t>
                    </m:r>
                    <m:d>
                      <m:dPr>
                        <m:ctrlPr>
                          <a:rPr lang="en-US" b="0" i="1" smtClean="0">
                            <a:latin typeface="Cambria Math" charset="0"/>
                          </a:rPr>
                        </m:ctrlPr>
                      </m:dPr>
                      <m:e>
                        <m:r>
                          <a:rPr lang="en-US" b="0" i="1" smtClean="0">
                            <a:latin typeface="Cambria Math" panose="02040503050406030204" pitchFamily="18" charset="0"/>
                          </a:rPr>
                          <m:t>𝑦</m:t>
                        </m:r>
                      </m:e>
                    </m:d>
                  </m:oMath>
                </a14:m>
                <a:r>
                  <a:rPr lang="en-US" dirty="0" smtClean="0"/>
                  <a:t> then strategy </a:t>
                </a:r>
                <a14:m>
                  <m:oMath xmlns:m="http://schemas.openxmlformats.org/officeDocument/2006/math">
                    <m:r>
                      <a:rPr lang="en-US" b="0" i="1" smtClean="0">
                        <a:latin typeface="Cambria Math" panose="02040503050406030204" pitchFamily="18" charset="0"/>
                      </a:rPr>
                      <m:t>𝑥</m:t>
                    </m:r>
                  </m:oMath>
                </a14:m>
                <a:r>
                  <a:rPr lang="en-US" dirty="0" smtClean="0"/>
                  <a:t> is better than </a:t>
                </a:r>
                <a14:m>
                  <m:oMath xmlns:m="http://schemas.openxmlformats.org/officeDocument/2006/math">
                    <m:r>
                      <a:rPr lang="en-US" b="0" i="1" smtClean="0">
                        <a:latin typeface="Cambria Math" panose="02040503050406030204" pitchFamily="18" charset="0"/>
                      </a:rPr>
                      <m:t>𝑦</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100" t="-1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3583F91-BE5E-4050-BBD6-A364F230DF43}" type="slidenum">
              <a:rPr lang="en-US" smtClean="0"/>
              <a:t>12</a:t>
            </a:fld>
            <a:endParaRPr lang="en-US" dirty="0"/>
          </a:p>
        </p:txBody>
      </p:sp>
    </p:spTree>
    <p:extLst>
      <p:ext uri="{BB962C8B-B14F-4D97-AF65-F5344CB8AC3E}">
        <p14:creationId xmlns:p14="http://schemas.microsoft.com/office/powerpoint/2010/main" val="1692850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ad strategies we analyze</a:t>
            </a:r>
            <a:endParaRPr lang="en-US" dirty="0"/>
          </a:p>
        </p:txBody>
      </p:sp>
      <p:sp>
        <p:nvSpPr>
          <p:cNvPr id="3" name="Content Placeholder 2"/>
          <p:cNvSpPr>
            <a:spLocks noGrp="1"/>
          </p:cNvSpPr>
          <p:nvPr>
            <p:ph idx="1"/>
          </p:nvPr>
        </p:nvSpPr>
        <p:spPr/>
        <p:txBody>
          <a:bodyPr/>
          <a:lstStyle/>
          <a:p>
            <a:r>
              <a:rPr lang="en-US" dirty="0" smtClean="0"/>
              <a:t>Cannibalization </a:t>
            </a:r>
          </a:p>
          <a:p>
            <a:pPr lvl="1"/>
            <a:r>
              <a:rPr lang="en-US" dirty="0" smtClean="0"/>
              <a:t>Advertising for own brand name</a:t>
            </a:r>
          </a:p>
          <a:p>
            <a:pPr lvl="1"/>
            <a:endParaRPr lang="en-US" dirty="0"/>
          </a:p>
          <a:p>
            <a:r>
              <a:rPr lang="en-US" dirty="0" smtClean="0"/>
              <a:t>Poaching </a:t>
            </a:r>
          </a:p>
          <a:p>
            <a:pPr lvl="1"/>
            <a:r>
              <a:rPr lang="en-US" dirty="0" smtClean="0"/>
              <a:t>Advertising for a competitors brand name </a:t>
            </a:r>
          </a:p>
          <a:p>
            <a:pPr lvl="1"/>
            <a:endParaRPr lang="en-US" dirty="0"/>
          </a:p>
          <a:p>
            <a:r>
              <a:rPr lang="en-US" dirty="0" smtClean="0"/>
              <a:t>Mobile ad extensions </a:t>
            </a:r>
          </a:p>
          <a:p>
            <a:pPr lvl="1"/>
            <a:r>
              <a:rPr lang="en-US" dirty="0" smtClean="0"/>
              <a:t>Using ad extensions (e.g., call extension) on mobile devices</a:t>
            </a:r>
            <a:endParaRPr lang="en-US" dirty="0"/>
          </a:p>
        </p:txBody>
      </p:sp>
    </p:spTree>
    <p:extLst>
      <p:ext uri="{BB962C8B-B14F-4D97-AF65-F5344CB8AC3E}">
        <p14:creationId xmlns:p14="http://schemas.microsoft.com/office/powerpoint/2010/main" val="19416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3">
                                            <p:txEl>
                                              <p:pRg st="3" end="3"/>
                                            </p:txEl>
                                          </p:spTgt>
                                        </p:tgtEl>
                                        <p:attrNameLst>
                                          <p:attrName>style.opacity</p:attrName>
                                        </p:attrNameLst>
                                      </p:cBhvr>
                                      <p:to>
                                        <p:strVal val="0.6"/>
                                      </p:to>
                                    </p:set>
                                    <p:animEffect filter="image" prLst="opacity: 0.6">
                                      <p:cBhvr rctx="IE">
                                        <p:cTn id="19" dur="indefinite"/>
                                        <p:tgtEl>
                                          <p:spTgt spid="3">
                                            <p:txEl>
                                              <p:pRg st="3" end="3"/>
                                            </p:txEl>
                                          </p:spTgt>
                                        </p:tgtEl>
                                      </p:cBhvr>
                                    </p:animEffect>
                                  </p:childTnLst>
                                </p:cTn>
                              </p:par>
                              <p:par>
                                <p:cTn id="20" presetID="9" presetClass="emph" presetSubtype="0" nodeType="withEffect">
                                  <p:stCondLst>
                                    <p:cond delay="0"/>
                                  </p:stCondLst>
                                  <p:childTnLst>
                                    <p:set>
                                      <p:cBhvr rctx="PPT">
                                        <p:cTn id="21" dur="indefinite"/>
                                        <p:tgtEl>
                                          <p:spTgt spid="3">
                                            <p:txEl>
                                              <p:pRg st="4" end="4"/>
                                            </p:txEl>
                                          </p:spTgt>
                                        </p:tgtEl>
                                        <p:attrNameLst>
                                          <p:attrName>style.opacity</p:attrName>
                                        </p:attrNameLst>
                                      </p:cBhvr>
                                      <p:to>
                                        <p:strVal val="0.6"/>
                                      </p:to>
                                    </p:set>
                                    <p:animEffect filter="image" prLst="opacity: 0.6">
                                      <p:cBhvr rctx="IE">
                                        <p:cTn id="22" dur="indefinite"/>
                                        <p:tgtEl>
                                          <p:spTgt spid="3">
                                            <p:txEl>
                                              <p:pRg st="4" end="4"/>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6"/>
                                      </p:to>
                                    </p:set>
                                    <p:animEffect filter="image" prLst="opacity: 0.6">
                                      <p:cBhvr rctx="IE">
                                        <p:cTn id="25" dur="indefinite"/>
                                        <p:tgtEl>
                                          <p:spTgt spid="3">
                                            <p:txEl>
                                              <p:pRg st="6" end="6"/>
                                            </p:txEl>
                                          </p:spTgt>
                                        </p:tgtEl>
                                      </p:cBhvr>
                                    </p:animEffect>
                                  </p:childTnLst>
                                </p:cTn>
                              </p:par>
                              <p:par>
                                <p:cTn id="26" presetID="9" presetClass="emph" presetSubtype="0" nodeType="withEffect">
                                  <p:stCondLst>
                                    <p:cond delay="0"/>
                                  </p:stCondLst>
                                  <p:childTnLst>
                                    <p:set>
                                      <p:cBhvr rctx="PPT">
                                        <p:cTn id="27" dur="indefinite"/>
                                        <p:tgtEl>
                                          <p:spTgt spid="3">
                                            <p:txEl>
                                              <p:pRg st="7" end="7"/>
                                            </p:txEl>
                                          </p:spTgt>
                                        </p:tgtEl>
                                        <p:attrNameLst>
                                          <p:attrName>style.opacity</p:attrName>
                                        </p:attrNameLst>
                                      </p:cBhvr>
                                      <p:to>
                                        <p:strVal val="0.6"/>
                                      </p:to>
                                    </p:set>
                                    <p:animEffect filter="image" prLst="opacity: 0.6">
                                      <p:cBhvr rctx="IE">
                                        <p:cTn id="2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835" b="19135"/>
          <a:stretch/>
        </p:blipFill>
        <p:spPr>
          <a:xfrm>
            <a:off x="1772242" y="0"/>
            <a:ext cx="5157294" cy="611419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8370" b="1988"/>
          <a:stretch/>
        </p:blipFill>
        <p:spPr>
          <a:xfrm>
            <a:off x="6929536" y="0"/>
            <a:ext cx="5202938" cy="6114197"/>
          </a:xfrm>
          <a:prstGeom prst="rect">
            <a:avLst/>
          </a:prstGeom>
        </p:spPr>
      </p:pic>
      <p:sp>
        <p:nvSpPr>
          <p:cNvPr id="7" name="Rectangle 6"/>
          <p:cNvSpPr/>
          <p:nvPr/>
        </p:nvSpPr>
        <p:spPr>
          <a:xfrm>
            <a:off x="1772241" y="1451897"/>
            <a:ext cx="5157295" cy="255616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72241" y="4089949"/>
            <a:ext cx="5157295" cy="19622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093" y="4089949"/>
            <a:ext cx="1361206" cy="507831"/>
          </a:xfrm>
          <a:prstGeom prst="rect">
            <a:avLst/>
          </a:prstGeom>
          <a:noFill/>
        </p:spPr>
        <p:txBody>
          <a:bodyPr wrap="none" rtlCol="0">
            <a:spAutoFit/>
          </a:bodyPr>
          <a:lstStyle/>
          <a:p>
            <a:r>
              <a:rPr lang="en-US" sz="2700" b="1" dirty="0">
                <a:solidFill>
                  <a:srgbClr val="C00000"/>
                </a:solidFill>
              </a:rPr>
              <a:t>Organic </a:t>
            </a:r>
            <a:endParaRPr lang="en-US" sz="2700" b="1" dirty="0" smtClean="0">
              <a:solidFill>
                <a:srgbClr val="C00000"/>
              </a:solidFill>
            </a:endParaRPr>
          </a:p>
        </p:txBody>
      </p:sp>
      <p:sp>
        <p:nvSpPr>
          <p:cNvPr id="10" name="TextBox 9"/>
          <p:cNvSpPr txBox="1"/>
          <p:nvPr/>
        </p:nvSpPr>
        <p:spPr>
          <a:xfrm>
            <a:off x="62093" y="1451897"/>
            <a:ext cx="1710148" cy="507831"/>
          </a:xfrm>
          <a:prstGeom prst="rect">
            <a:avLst/>
          </a:prstGeom>
          <a:noFill/>
        </p:spPr>
        <p:txBody>
          <a:bodyPr wrap="none" rtlCol="0">
            <a:spAutoFit/>
          </a:bodyPr>
          <a:lstStyle/>
          <a:p>
            <a:r>
              <a:rPr lang="en-US" sz="2700" b="1" dirty="0" smtClean="0">
                <a:solidFill>
                  <a:schemeClr val="accent2">
                    <a:lumMod val="75000"/>
                  </a:schemeClr>
                </a:solidFill>
              </a:rPr>
              <a:t>Sponsored</a:t>
            </a:r>
          </a:p>
        </p:txBody>
      </p:sp>
      <p:sp>
        <p:nvSpPr>
          <p:cNvPr id="11" name="Rectangle 10"/>
          <p:cNvSpPr/>
          <p:nvPr/>
        </p:nvSpPr>
        <p:spPr>
          <a:xfrm>
            <a:off x="6929535" y="1131375"/>
            <a:ext cx="5202939" cy="49208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49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t>
            </a:r>
            <a:r>
              <a:rPr lang="en-US" dirty="0" smtClean="0"/>
              <a:t>engine </a:t>
            </a:r>
            <a:r>
              <a:rPr lang="en-US" dirty="0" smtClean="0"/>
              <a:t>dataset</a:t>
            </a:r>
            <a:endParaRPr lang="en-US" dirty="0"/>
          </a:p>
        </p:txBody>
      </p:sp>
      <p:sp>
        <p:nvSpPr>
          <p:cNvPr id="3" name="Content Placeholder 2"/>
          <p:cNvSpPr>
            <a:spLocks noGrp="1"/>
          </p:cNvSpPr>
          <p:nvPr>
            <p:ph idx="1"/>
          </p:nvPr>
        </p:nvSpPr>
        <p:spPr/>
        <p:txBody>
          <a:bodyPr/>
          <a:lstStyle/>
          <a:p>
            <a:r>
              <a:rPr lang="en-US" dirty="0" smtClean="0"/>
              <a:t>Month long click log data from a search engine </a:t>
            </a:r>
          </a:p>
          <a:p>
            <a:pPr lvl="1"/>
            <a:r>
              <a:rPr lang="en-US" dirty="0"/>
              <a:t>B</a:t>
            </a:r>
            <a:r>
              <a:rPr lang="en-US" dirty="0" smtClean="0"/>
              <a:t>illions of clicks</a:t>
            </a:r>
          </a:p>
          <a:p>
            <a:pPr lvl="1"/>
            <a:r>
              <a:rPr lang="en-US" dirty="0"/>
              <a:t>M</a:t>
            </a:r>
            <a:r>
              <a:rPr lang="en-US" dirty="0" smtClean="0"/>
              <a:t>illions of ads </a:t>
            </a:r>
          </a:p>
          <a:p>
            <a:pPr lvl="1"/>
            <a:r>
              <a:rPr lang="en-US" dirty="0" smtClean="0"/>
              <a:t>Conversions for both ad and organic clicks</a:t>
            </a:r>
          </a:p>
          <a:p>
            <a:pPr lvl="1"/>
            <a:r>
              <a:rPr lang="en-US" dirty="0" smtClean="0"/>
              <a:t>Several million dollars of ad spend </a:t>
            </a:r>
          </a:p>
          <a:p>
            <a:pPr lvl="1"/>
            <a:r>
              <a:rPr lang="en-US" dirty="0" smtClean="0"/>
              <a:t>Bid that the advertiser placed for each ad click </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15</a:t>
            </a:fld>
            <a:endParaRPr lang="en-US" dirty="0"/>
          </a:p>
        </p:txBody>
      </p:sp>
    </p:spTree>
    <p:extLst>
      <p:ext uri="{BB962C8B-B14F-4D97-AF65-F5344CB8AC3E}">
        <p14:creationId xmlns:p14="http://schemas.microsoft.com/office/powerpoint/2010/main" val="96517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for own brand name</a:t>
            </a:r>
            <a:endParaRPr lang="en-US" dirty="0"/>
          </a:p>
        </p:txBody>
      </p:sp>
      <p:sp>
        <p:nvSpPr>
          <p:cNvPr id="3" name="Content Placeholder 2"/>
          <p:cNvSpPr>
            <a:spLocks noGrp="1"/>
          </p:cNvSpPr>
          <p:nvPr>
            <p:ph idx="1"/>
          </p:nvPr>
        </p:nvSpPr>
        <p:spPr/>
        <p:txBody>
          <a:bodyPr>
            <a:normAutofit/>
          </a:bodyPr>
          <a:lstStyle/>
          <a:p>
            <a:r>
              <a:rPr lang="en-US" sz="2400" dirty="0" smtClean="0"/>
              <a:t>Advertise </a:t>
            </a:r>
            <a:r>
              <a:rPr lang="en-US" sz="2400" dirty="0"/>
              <a:t>for brand name </a:t>
            </a:r>
          </a:p>
          <a:p>
            <a:pPr lvl="1"/>
            <a:r>
              <a:rPr lang="en-US" dirty="0"/>
              <a:t>NAB </a:t>
            </a:r>
            <a:r>
              <a:rPr lang="en-US" dirty="0" smtClean="0"/>
              <a:t>is computed </a:t>
            </a:r>
            <a:r>
              <a:rPr lang="en-US" dirty="0"/>
              <a:t>over search impressions where user searches for brand name and ad is shown </a:t>
            </a:r>
            <a:endParaRPr lang="en-US" dirty="0" smtClean="0"/>
          </a:p>
          <a:p>
            <a:pPr lvl="1"/>
            <a:endParaRPr lang="en-US" dirty="0" smtClean="0"/>
          </a:p>
          <a:p>
            <a:r>
              <a:rPr lang="en-US" dirty="0" smtClean="0"/>
              <a:t>Do </a:t>
            </a:r>
            <a:r>
              <a:rPr lang="en-US" dirty="0" smtClean="0"/>
              <a:t>not advertise for brand name</a:t>
            </a:r>
          </a:p>
          <a:p>
            <a:pPr lvl="1"/>
            <a:r>
              <a:rPr lang="en-US" dirty="0" smtClean="0"/>
              <a:t>NAB is computed over search impressions where user searches for brand name and ad is NOT shown</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16</a:t>
            </a:fld>
            <a:endParaRPr lang="en-US" dirty="0"/>
          </a:p>
        </p:txBody>
      </p:sp>
    </p:spTree>
    <p:extLst>
      <p:ext uri="{BB962C8B-B14F-4D97-AF65-F5344CB8AC3E}">
        <p14:creationId xmlns:p14="http://schemas.microsoft.com/office/powerpoint/2010/main" val="19514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11961" y="1736618"/>
            <a:ext cx="1395413" cy="4476750"/>
          </a:xfrm>
          <a:prstGeom prst="rect">
            <a:avLst/>
          </a:prstGeom>
          <a:solidFill>
            <a:schemeClr val="accent6">
              <a:lumMod val="20000"/>
              <a:lumOff val="80000"/>
            </a:schemeClr>
          </a:solidFill>
          <a:ln>
            <a:noFill/>
          </a:ln>
          <a:effectLst/>
        </p:spPr>
        <p:txBody>
          <a:bodyPr wrap="none" anchor="ctr"/>
          <a:lstStyle/>
          <a:p>
            <a:endParaRPr lang="en-US" sz="2000"/>
          </a:p>
        </p:txBody>
      </p:sp>
      <p:sp>
        <p:nvSpPr>
          <p:cNvPr id="2" name="Title 1"/>
          <p:cNvSpPr>
            <a:spLocks noGrp="1"/>
          </p:cNvSpPr>
          <p:nvPr>
            <p:ph type="title"/>
          </p:nvPr>
        </p:nvSpPr>
        <p:spPr/>
        <p:txBody>
          <a:bodyPr>
            <a:normAutofit/>
          </a:bodyPr>
          <a:lstStyle/>
          <a:p>
            <a:r>
              <a:rPr lang="en-US" dirty="0"/>
              <a:t>Advertising for own brand name</a:t>
            </a:r>
            <a:endParaRPr lang="en-US" dirty="0"/>
          </a:p>
        </p:txBody>
      </p:sp>
      <p:sp>
        <p:nvSpPr>
          <p:cNvPr id="15" name="Line 14"/>
          <p:cNvSpPr>
            <a:spLocks noChangeShapeType="1"/>
          </p:cNvSpPr>
          <p:nvPr/>
        </p:nvSpPr>
        <p:spPr bwMode="auto">
          <a:xfrm>
            <a:off x="4110673" y="1574418"/>
            <a:ext cx="2779712"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9" name="Line 19"/>
          <p:cNvSpPr>
            <a:spLocks noChangeShapeType="1"/>
          </p:cNvSpPr>
          <p:nvPr/>
        </p:nvSpPr>
        <p:spPr bwMode="auto">
          <a:xfrm>
            <a:off x="7109460" y="1574418"/>
            <a:ext cx="27813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7" name="Group 6"/>
          <p:cNvGrpSpPr/>
          <p:nvPr/>
        </p:nvGrpSpPr>
        <p:grpSpPr>
          <a:xfrm>
            <a:off x="1923012" y="3145419"/>
            <a:ext cx="7961399" cy="923330"/>
            <a:chOff x="399011" y="5355099"/>
            <a:chExt cx="7961399" cy="923330"/>
          </a:xfrm>
        </p:grpSpPr>
        <p:grpSp>
          <p:nvGrpSpPr>
            <p:cNvPr id="28" name="Group 27"/>
            <p:cNvGrpSpPr/>
            <p:nvPr/>
          </p:nvGrpSpPr>
          <p:grpSpPr>
            <a:xfrm>
              <a:off x="399011" y="5355099"/>
              <a:ext cx="1947886" cy="615553"/>
              <a:chOff x="-2210573" y="5366102"/>
              <a:chExt cx="1527048" cy="822960"/>
            </a:xfrm>
          </p:grpSpPr>
          <p:sp>
            <p:nvSpPr>
              <p:cNvPr id="27" name="Rectangle 26"/>
              <p:cNvSpPr/>
              <p:nvPr/>
            </p:nvSpPr>
            <p:spPr>
              <a:xfrm>
                <a:off x="-2210573" y="5366102"/>
                <a:ext cx="1527048"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rrowheads="1"/>
              </p:cNvSpPr>
              <p:nvPr>
                <p:custDataLst>
                  <p:tags r:id="rId4"/>
                </p:custDataLst>
              </p:nvPr>
            </p:nvSpPr>
            <p:spPr bwMode="blackWhite">
              <a:xfrm>
                <a:off x="-2145549" y="5399228"/>
                <a:ext cx="1397000" cy="75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 tIns="0" rIns="3810" bIns="0" anchor="ct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dirty="0">
                    <a:solidFill>
                      <a:schemeClr val="bg1"/>
                    </a:solidFill>
                    <a:ea typeface="-윤명조130" pitchFamily="18" charset="-127"/>
                  </a:rPr>
                  <a:t>Conversions </a:t>
                </a:r>
              </a:p>
            </p:txBody>
          </p:sp>
        </p:grpSp>
        <p:sp>
          <p:nvSpPr>
            <p:cNvPr id="18" name="Rectangle 18"/>
            <p:cNvSpPr>
              <a:spLocks noChangeArrowheads="1"/>
            </p:cNvSpPr>
            <p:nvPr/>
          </p:nvSpPr>
          <p:spPr bwMode="auto">
            <a:xfrm>
              <a:off x="2586673" y="5355099"/>
              <a:ext cx="27733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Total number of conversions through ads and organic results</a:t>
              </a:r>
            </a:p>
          </p:txBody>
        </p:sp>
        <p:sp>
          <p:nvSpPr>
            <p:cNvPr id="22" name="Rectangle 23"/>
            <p:cNvSpPr>
              <a:spLocks noChangeArrowheads="1"/>
            </p:cNvSpPr>
            <p:nvPr/>
          </p:nvSpPr>
          <p:spPr bwMode="auto">
            <a:xfrm>
              <a:off x="5585460" y="5355099"/>
              <a:ext cx="27749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Number of conversions through organic results </a:t>
              </a:r>
            </a:p>
          </p:txBody>
        </p:sp>
      </p:grpSp>
      <p:sp>
        <p:nvSpPr>
          <p:cNvPr id="23" name="Rectangle 15"/>
          <p:cNvSpPr>
            <a:spLocks noChangeArrowheads="1"/>
          </p:cNvSpPr>
          <p:nvPr/>
        </p:nvSpPr>
        <p:spPr bwMode="auto">
          <a:xfrm>
            <a:off x="4265614" y="1246447"/>
            <a:ext cx="27717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b="1" dirty="0" smtClean="0">
                <a:ea typeface="굴림" panose="020B0600000101010101" pitchFamily="34" charset="-127"/>
              </a:rPr>
              <a:t>Yes</a:t>
            </a:r>
            <a:r>
              <a:rPr lang="en-US" altLang="ko-KR" sz="2000" b="1" smtClean="0">
                <a:ea typeface="굴림" panose="020B0600000101010101" pitchFamily="34" charset="-127"/>
              </a:rPr>
              <a:t>, advertise</a:t>
            </a:r>
            <a:endParaRPr lang="en-US" altLang="ko-KR" sz="2000" b="1" dirty="0">
              <a:ea typeface="굴림" panose="020B0600000101010101" pitchFamily="34" charset="-127"/>
            </a:endParaRPr>
          </a:p>
        </p:txBody>
      </p:sp>
      <p:sp>
        <p:nvSpPr>
          <p:cNvPr id="24" name="Rectangle 20"/>
          <p:cNvSpPr>
            <a:spLocks noChangeArrowheads="1"/>
          </p:cNvSpPr>
          <p:nvPr/>
        </p:nvSpPr>
        <p:spPr bwMode="auto">
          <a:xfrm>
            <a:off x="7264401" y="1246447"/>
            <a:ext cx="27717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b="1" dirty="0" smtClean="0">
                <a:ea typeface="굴림" panose="020B0600000101010101" pitchFamily="34" charset="-127"/>
              </a:rPr>
              <a:t>No, do not advertise</a:t>
            </a:r>
            <a:endParaRPr lang="en-US" altLang="ko-KR" sz="2000" b="1" dirty="0">
              <a:ea typeface="굴림" panose="020B0600000101010101" pitchFamily="34" charset="-127"/>
            </a:endParaRPr>
          </a:p>
        </p:txBody>
      </p:sp>
      <p:grpSp>
        <p:nvGrpSpPr>
          <p:cNvPr id="6" name="Group 5"/>
          <p:cNvGrpSpPr/>
          <p:nvPr/>
        </p:nvGrpSpPr>
        <p:grpSpPr>
          <a:xfrm>
            <a:off x="1923012" y="1752944"/>
            <a:ext cx="7961399" cy="923330"/>
            <a:chOff x="399011" y="4310043"/>
            <a:chExt cx="7961399" cy="923330"/>
          </a:xfrm>
        </p:grpSpPr>
        <p:sp>
          <p:nvSpPr>
            <p:cNvPr id="35" name="Rectangle 17"/>
            <p:cNvSpPr>
              <a:spLocks noChangeArrowheads="1"/>
            </p:cNvSpPr>
            <p:nvPr/>
          </p:nvSpPr>
          <p:spPr bwMode="auto">
            <a:xfrm>
              <a:off x="2586673" y="4310043"/>
              <a:ext cx="27733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Users search for brand and advertiser ad is shown</a:t>
              </a:r>
            </a:p>
          </p:txBody>
        </p:sp>
        <p:sp>
          <p:nvSpPr>
            <p:cNvPr id="36" name="Rectangle 22"/>
            <p:cNvSpPr>
              <a:spLocks noChangeArrowheads="1"/>
            </p:cNvSpPr>
            <p:nvPr/>
          </p:nvSpPr>
          <p:spPr bwMode="auto">
            <a:xfrm>
              <a:off x="5585460" y="4310043"/>
              <a:ext cx="27749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Users search for brand and advertiser ad is not shown</a:t>
              </a:r>
            </a:p>
          </p:txBody>
        </p:sp>
        <p:grpSp>
          <p:nvGrpSpPr>
            <p:cNvPr id="37" name="Group 36"/>
            <p:cNvGrpSpPr/>
            <p:nvPr/>
          </p:nvGrpSpPr>
          <p:grpSpPr>
            <a:xfrm>
              <a:off x="399011" y="4310043"/>
              <a:ext cx="1947886" cy="615553"/>
              <a:chOff x="-2210573" y="3342800"/>
              <a:chExt cx="1527048" cy="822960"/>
            </a:xfrm>
          </p:grpSpPr>
          <p:sp>
            <p:nvSpPr>
              <p:cNvPr id="38" name="Rectangle 37"/>
              <p:cNvSpPr/>
              <p:nvPr/>
            </p:nvSpPr>
            <p:spPr>
              <a:xfrm>
                <a:off x="-2210573" y="3342800"/>
                <a:ext cx="1527048"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a:spLocks noChangeArrowheads="1"/>
              </p:cNvSpPr>
              <p:nvPr>
                <p:custDataLst>
                  <p:tags r:id="rId3"/>
                </p:custDataLst>
              </p:nvPr>
            </p:nvSpPr>
            <p:spPr bwMode="blackWhite">
              <a:xfrm>
                <a:off x="-2145549" y="3375926"/>
                <a:ext cx="1397000" cy="75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 tIns="0" rIns="3810" bIns="0" anchor="ct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dirty="0" smtClean="0">
                    <a:solidFill>
                      <a:schemeClr val="bg1"/>
                    </a:solidFill>
                    <a:ea typeface="-윤명조130" pitchFamily="18" charset="-127"/>
                  </a:rPr>
                  <a:t>Impressions</a:t>
                </a:r>
                <a:endParaRPr lang="en-US" altLang="ko-KR" sz="2000" dirty="0">
                  <a:solidFill>
                    <a:schemeClr val="bg1"/>
                  </a:solidFill>
                  <a:ea typeface="-윤명조130" pitchFamily="18" charset="-127"/>
                </a:endParaRPr>
              </a:p>
            </p:txBody>
          </p:sp>
        </p:grpSp>
      </p:grpSp>
      <p:grpSp>
        <p:nvGrpSpPr>
          <p:cNvPr id="25" name="Group 24"/>
          <p:cNvGrpSpPr/>
          <p:nvPr/>
        </p:nvGrpSpPr>
        <p:grpSpPr>
          <a:xfrm>
            <a:off x="1923012" y="4471395"/>
            <a:ext cx="7961399" cy="615553"/>
            <a:chOff x="399011" y="5355099"/>
            <a:chExt cx="7961399" cy="615553"/>
          </a:xfrm>
        </p:grpSpPr>
        <p:grpSp>
          <p:nvGrpSpPr>
            <p:cNvPr id="26" name="Group 25"/>
            <p:cNvGrpSpPr/>
            <p:nvPr/>
          </p:nvGrpSpPr>
          <p:grpSpPr>
            <a:xfrm>
              <a:off x="399011" y="5355099"/>
              <a:ext cx="1947886" cy="615553"/>
              <a:chOff x="-2210573" y="5366102"/>
              <a:chExt cx="1527048" cy="822960"/>
            </a:xfrm>
          </p:grpSpPr>
          <p:sp>
            <p:nvSpPr>
              <p:cNvPr id="31" name="Rectangle 30"/>
              <p:cNvSpPr/>
              <p:nvPr/>
            </p:nvSpPr>
            <p:spPr>
              <a:xfrm>
                <a:off x="-2210573" y="5366102"/>
                <a:ext cx="1527048"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ChangeArrowheads="1"/>
              </p:cNvSpPr>
              <p:nvPr>
                <p:custDataLst>
                  <p:tags r:id="rId2"/>
                </p:custDataLst>
              </p:nvPr>
            </p:nvSpPr>
            <p:spPr bwMode="blackWhite">
              <a:xfrm>
                <a:off x="-2145549" y="5399228"/>
                <a:ext cx="1397000" cy="75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 tIns="0" rIns="3810" bIns="0" anchor="ct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dirty="0">
                    <a:solidFill>
                      <a:schemeClr val="bg1"/>
                    </a:solidFill>
                    <a:ea typeface="-윤명조130" pitchFamily="18" charset="-127"/>
                  </a:rPr>
                  <a:t>Cost</a:t>
                </a:r>
              </a:p>
            </p:txBody>
          </p:sp>
        </p:grpSp>
        <p:sp>
          <p:nvSpPr>
            <p:cNvPr id="29" name="Rectangle 18"/>
            <p:cNvSpPr>
              <a:spLocks noChangeArrowheads="1"/>
            </p:cNvSpPr>
            <p:nvPr/>
          </p:nvSpPr>
          <p:spPr bwMode="auto">
            <a:xfrm>
              <a:off x="2586673" y="5355099"/>
              <a:ext cx="2773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Cost of campaign</a:t>
              </a:r>
            </a:p>
          </p:txBody>
        </p:sp>
        <p:sp>
          <p:nvSpPr>
            <p:cNvPr id="30" name="Rectangle 23"/>
            <p:cNvSpPr>
              <a:spLocks noChangeArrowheads="1"/>
            </p:cNvSpPr>
            <p:nvPr/>
          </p:nvSpPr>
          <p:spPr bwMode="auto">
            <a:xfrm>
              <a:off x="5585460" y="5355099"/>
              <a:ext cx="27749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r>
                <a:rPr lang="en-US" altLang="ko-KR" sz="2000" dirty="0">
                  <a:ea typeface="굴림" panose="020B0600000101010101" pitchFamily="34" charset="-127"/>
                </a:rPr>
                <a:t>0</a:t>
              </a:r>
            </a:p>
          </p:txBody>
        </p:sp>
      </p:grpSp>
      <p:grpSp>
        <p:nvGrpSpPr>
          <p:cNvPr id="34" name="Group 33"/>
          <p:cNvGrpSpPr/>
          <p:nvPr/>
        </p:nvGrpSpPr>
        <p:grpSpPr>
          <a:xfrm>
            <a:off x="1923012" y="5506218"/>
            <a:ext cx="7961399" cy="615553"/>
            <a:chOff x="399011" y="5355099"/>
            <a:chExt cx="7961399" cy="615553"/>
          </a:xfrm>
        </p:grpSpPr>
        <p:grpSp>
          <p:nvGrpSpPr>
            <p:cNvPr id="40" name="Group 39"/>
            <p:cNvGrpSpPr/>
            <p:nvPr/>
          </p:nvGrpSpPr>
          <p:grpSpPr>
            <a:xfrm>
              <a:off x="399011" y="5355099"/>
              <a:ext cx="1947886" cy="615553"/>
              <a:chOff x="-2210573" y="5366102"/>
              <a:chExt cx="1527048" cy="822960"/>
            </a:xfrm>
          </p:grpSpPr>
          <p:sp>
            <p:nvSpPr>
              <p:cNvPr id="43" name="Rectangle 42"/>
              <p:cNvSpPr/>
              <p:nvPr/>
            </p:nvSpPr>
            <p:spPr>
              <a:xfrm>
                <a:off x="-2210573" y="5366102"/>
                <a:ext cx="1527048"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noChangeArrowheads="1"/>
              </p:cNvSpPr>
              <p:nvPr>
                <p:custDataLst>
                  <p:tags r:id="rId1"/>
                </p:custDataLst>
              </p:nvPr>
            </p:nvSpPr>
            <p:spPr bwMode="blackWhite">
              <a:xfrm>
                <a:off x="-2145549" y="5399228"/>
                <a:ext cx="1397000" cy="75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10" tIns="0" rIns="3810" bIns="0" anchor="ct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r>
                  <a:rPr lang="en-US" altLang="ko-KR" sz="2000" dirty="0">
                    <a:solidFill>
                      <a:schemeClr val="bg1"/>
                    </a:solidFill>
                    <a:ea typeface="-윤명조130" pitchFamily="18" charset="-127"/>
                  </a:rPr>
                  <a:t>Target cost</a:t>
                </a:r>
              </a:p>
            </p:txBody>
          </p:sp>
        </p:grpSp>
        <mc:AlternateContent xmlns:mc="http://schemas.openxmlformats.org/markup-compatibility/2006" xmlns:a14="http://schemas.microsoft.com/office/drawing/2010/main">
          <mc:Choice Requires="a14">
            <p:sp>
              <p:nvSpPr>
                <p:cNvPr id="41" name="Rectangle 18"/>
                <p:cNvSpPr>
                  <a:spLocks noChangeArrowheads="1"/>
                </p:cNvSpPr>
                <p:nvPr/>
              </p:nvSpPr>
              <p:spPr bwMode="auto">
                <a:xfrm>
                  <a:off x="2586673" y="5355099"/>
                  <a:ext cx="2773362"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14:m>
                    <m:oMath xmlns:m="http://schemas.openxmlformats.org/officeDocument/2006/math">
                      <m:r>
                        <a:rPr lang="ko-KR" altLang="en-US" sz="2000" i="1" dirty="0">
                          <a:latin typeface="Cambria Math" panose="02040503050406030204" pitchFamily="18" charset="0"/>
                          <a:ea typeface="굴림" panose="020B0600000101010101" pitchFamily="34" charset="-127"/>
                        </a:rPr>
                        <m:t>𝜆</m:t>
                      </m:r>
                    </m:oMath>
                  </a14:m>
                  <a:endParaRPr lang="en-US" altLang="ko-KR" sz="2000" dirty="0">
                    <a:ea typeface="굴림" panose="020B0600000101010101" pitchFamily="34" charset="-127"/>
                  </a:endParaRPr>
                </a:p>
              </p:txBody>
            </p:sp>
          </mc:Choice>
          <mc:Fallback xmlns="">
            <p:sp>
              <p:nvSpPr>
                <p:cNvPr id="41" name="Rectangle 18"/>
                <p:cNvSpPr>
                  <a:spLocks noRot="1" noChangeAspect="1" noMove="1" noResize="1" noEditPoints="1" noAdjustHandles="1" noChangeArrowheads="1" noChangeShapeType="1" noTextEdit="1"/>
                </p:cNvSpPr>
                <p:nvPr/>
              </p:nvSpPr>
              <p:spPr bwMode="auto">
                <a:xfrm>
                  <a:off x="2586673" y="5355099"/>
                  <a:ext cx="2773362" cy="307777"/>
                </a:xfrm>
                <a:prstGeom prst="rect">
                  <a:avLst/>
                </a:prstGeom>
                <a:blipFill rotWithShape="0">
                  <a:blip r:embed="rId7"/>
                  <a:stretch>
                    <a:fillRect l="-6593" t="-43137" b="-607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23"/>
                <p:cNvSpPr>
                  <a:spLocks noChangeArrowheads="1"/>
                </p:cNvSpPr>
                <p:nvPr/>
              </p:nvSpPr>
              <p:spPr bwMode="auto">
                <a:xfrm>
                  <a:off x="5585460" y="5355099"/>
                  <a:ext cx="2774950"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lvl="1"/>
                  <a14:m>
                    <m:oMath xmlns:m="http://schemas.openxmlformats.org/officeDocument/2006/math">
                      <m:r>
                        <a:rPr lang="ko-KR" altLang="en-US" sz="2000" i="1" dirty="0">
                          <a:latin typeface="Cambria Math" panose="02040503050406030204" pitchFamily="18" charset="0"/>
                          <a:ea typeface="굴림" panose="020B0600000101010101" pitchFamily="34" charset="-127"/>
                        </a:rPr>
                        <m:t>𝜆</m:t>
                      </m:r>
                    </m:oMath>
                  </a14:m>
                  <a:r>
                    <a:rPr lang="en-US" altLang="ko-KR" sz="2000" dirty="0">
                      <a:ea typeface="굴림" panose="020B0600000101010101" pitchFamily="34" charset="-127"/>
                    </a:rPr>
                    <a:t> --- but irrelevant</a:t>
                  </a:r>
                </a:p>
              </p:txBody>
            </p:sp>
          </mc:Choice>
          <mc:Fallback xmlns="">
            <p:sp>
              <p:nvSpPr>
                <p:cNvPr id="42" name="Rectangle 23"/>
                <p:cNvSpPr>
                  <a:spLocks noRot="1" noChangeAspect="1" noMove="1" noResize="1" noEditPoints="1" noAdjustHandles="1" noChangeArrowheads="1" noChangeShapeType="1" noTextEdit="1"/>
                </p:cNvSpPr>
                <p:nvPr/>
              </p:nvSpPr>
              <p:spPr bwMode="auto">
                <a:xfrm>
                  <a:off x="5585460" y="5355099"/>
                  <a:ext cx="2774950" cy="307777"/>
                </a:xfrm>
                <a:prstGeom prst="rect">
                  <a:avLst/>
                </a:prstGeom>
                <a:blipFill rotWithShape="0">
                  <a:blip r:embed="rId8"/>
                  <a:stretch>
                    <a:fillRect l="-6593" t="-43137" b="-607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D3583F91-BE5E-4050-BBD6-A364F230DF43}" type="slidenum">
              <a:rPr lang="en-US" smtClean="0"/>
              <a:t>17</a:t>
            </a:fld>
            <a:endParaRPr lang="en-US"/>
          </a:p>
        </p:txBody>
      </p:sp>
    </p:spTree>
    <p:extLst>
      <p:ext uri="{BB962C8B-B14F-4D97-AF65-F5344CB8AC3E}">
        <p14:creationId xmlns:p14="http://schemas.microsoft.com/office/powerpoint/2010/main" val="36631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Advertising on own brand name</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97" t="6528" r="2286" b="6533"/>
          <a:stretch/>
        </p:blipFill>
        <p:spPr>
          <a:xfrm>
            <a:off x="3612573" y="1232622"/>
            <a:ext cx="4848398" cy="4620978"/>
          </a:xfrm>
        </p:spPr>
      </p:pic>
      <mc:AlternateContent xmlns:mc="http://schemas.openxmlformats.org/markup-compatibility/2006">
        <mc:Choice xmlns:a14="http://schemas.microsoft.com/office/drawing/2010/main" Requires="a14">
          <p:sp>
            <p:nvSpPr>
              <p:cNvPr id="3" name="TextBox 2"/>
              <p:cNvSpPr txBox="1"/>
              <p:nvPr/>
            </p:nvSpPr>
            <p:spPr>
              <a:xfrm>
                <a:off x="5417624" y="5826738"/>
                <a:ext cx="2148344"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000" dirty="0">
                          <a:latin typeface="Cambria Math" panose="02040503050406030204" pitchFamily="18" charset="0"/>
                        </a:rPr>
                        <m:t>NAB</m:t>
                      </m:r>
                      <m:r>
                        <a:rPr lang="en-US" sz="3000" i="1" dirty="0">
                          <a:latin typeface="Cambria Math" panose="02040503050406030204" pitchFamily="18" charset="0"/>
                        </a:rPr>
                        <m:t>(</m:t>
                      </m:r>
                      <m:r>
                        <m:rPr>
                          <m:nor/>
                        </m:rPr>
                        <a:rPr lang="en-US" sz="3000" dirty="0" err="1">
                          <a:latin typeface="Cambria Math" panose="02040503050406030204" pitchFamily="18" charset="0"/>
                        </a:rPr>
                        <m:t>noad</m:t>
                      </m:r>
                      <m:r>
                        <a:rPr lang="en-US" sz="3000" i="1" dirty="0">
                          <a:latin typeface="Cambria Math" panose="02040503050406030204" pitchFamily="18" charset="0"/>
                        </a:rPr>
                        <m:t>)</m:t>
                      </m:r>
                    </m:oMath>
                  </m:oMathPara>
                </a14:m>
                <a:endParaRPr lang="en-US" sz="3000" dirty="0"/>
              </a:p>
            </p:txBody>
          </p:sp>
        </mc:Choice>
        <mc:Fallback>
          <p:sp>
            <p:nvSpPr>
              <p:cNvPr id="3" name="TextBox 2"/>
              <p:cNvSpPr txBox="1">
                <a:spLocks noRot="1" noChangeAspect="1" noMove="1" noResize="1" noEditPoints="1" noAdjustHandles="1" noChangeArrowheads="1" noChangeShapeType="1" noTextEdit="1"/>
              </p:cNvSpPr>
              <p:nvPr/>
            </p:nvSpPr>
            <p:spPr>
              <a:xfrm>
                <a:off x="5417624" y="5826738"/>
                <a:ext cx="2148344" cy="55399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rot="16200000">
                <a:off x="2508580" y="3345076"/>
                <a:ext cx="1729961"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000" dirty="0">
                          <a:latin typeface="Cambria Math" panose="02040503050406030204" pitchFamily="18" charset="0"/>
                        </a:rPr>
                        <m:t>NAB</m:t>
                      </m:r>
                      <m:r>
                        <a:rPr lang="en-US" sz="3000" i="1" dirty="0">
                          <a:latin typeface="Cambria Math" panose="02040503050406030204" pitchFamily="18" charset="0"/>
                        </a:rPr>
                        <m:t>(</m:t>
                      </m:r>
                      <m:r>
                        <m:rPr>
                          <m:nor/>
                        </m:rPr>
                        <a:rPr lang="en-US" sz="3000" dirty="0">
                          <a:latin typeface="Cambria Math" panose="02040503050406030204" pitchFamily="18" charset="0"/>
                        </a:rPr>
                        <m:t>ad</m:t>
                      </m:r>
                      <m:r>
                        <a:rPr lang="en-US" sz="3000" i="1" dirty="0">
                          <a:latin typeface="Cambria Math" panose="02040503050406030204" pitchFamily="18" charset="0"/>
                        </a:rPr>
                        <m:t>)</m:t>
                      </m:r>
                    </m:oMath>
                  </m:oMathPara>
                </a14:m>
                <a:endParaRPr lang="en-US" sz="3000" dirty="0"/>
              </a:p>
            </p:txBody>
          </p:sp>
        </mc:Choice>
        <mc:Fallback xmlns="">
          <p:sp>
            <p:nvSpPr>
              <p:cNvPr id="5" name="TextBox 4"/>
              <p:cNvSpPr txBox="1">
                <a:spLocks noRot="1" noChangeAspect="1" noMove="1" noResize="1" noEditPoints="1" noAdjustHandles="1" noChangeArrowheads="1" noChangeShapeType="1" noTextEdit="1"/>
              </p:cNvSpPr>
              <p:nvPr/>
            </p:nvSpPr>
            <p:spPr>
              <a:xfrm rot="16200000">
                <a:off x="984579" y="3345076"/>
                <a:ext cx="1729961" cy="553998"/>
              </a:xfrm>
              <a:prstGeom prst="rect">
                <a:avLst/>
              </a:prstGeom>
              <a:blipFill rotWithShape="0">
                <a:blip r:embed="rId5"/>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D3583F91-BE5E-4050-BBD6-A364F230DF43}" type="slidenum">
              <a:rPr lang="en-US" smtClean="0"/>
              <a:t>18</a:t>
            </a:fld>
            <a:endParaRPr lang="en-US" dirty="0"/>
          </a:p>
        </p:txBody>
      </p:sp>
    </p:spTree>
    <p:extLst>
      <p:ext uri="{BB962C8B-B14F-4D97-AF65-F5344CB8AC3E}">
        <p14:creationId xmlns:p14="http://schemas.microsoft.com/office/powerpoint/2010/main" val="1070805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benefit is limited</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943"/>
          <a:stretch/>
        </p:blipFill>
        <p:spPr>
          <a:xfrm>
            <a:off x="1648658" y="1370320"/>
            <a:ext cx="8715069" cy="39678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880382" y="5417533"/>
                <a:ext cx="3032112" cy="8095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200" i="1" dirty="0">
                              <a:latin typeface="Cambria Math" charset="0"/>
                            </a:rPr>
                          </m:ctrlPr>
                        </m:fPr>
                        <m:num>
                          <m:r>
                            <m:rPr>
                              <m:nor/>
                            </m:rPr>
                            <a:rPr lang="en-US" sz="2200" dirty="0">
                              <a:latin typeface="Cambria Math" panose="02040503050406030204" pitchFamily="18" charset="0"/>
                            </a:rPr>
                            <m:t>NAB</m:t>
                          </m:r>
                          <m:d>
                            <m:dPr>
                              <m:ctrlPr>
                                <a:rPr lang="en-US" sz="2200" i="1" dirty="0">
                                  <a:latin typeface="Cambria Math" charset="0"/>
                                </a:rPr>
                              </m:ctrlPr>
                            </m:dPr>
                            <m:e>
                              <m:r>
                                <m:rPr>
                                  <m:nor/>
                                </m:rPr>
                                <a:rPr lang="en-US" sz="2200" dirty="0">
                                  <a:latin typeface="Cambria Math" panose="02040503050406030204" pitchFamily="18" charset="0"/>
                                </a:rPr>
                                <m:t>ad</m:t>
                              </m:r>
                            </m:e>
                          </m:d>
                          <m:r>
                            <a:rPr lang="en-US" sz="2200" i="1" dirty="0">
                              <a:latin typeface="Cambria Math" panose="02040503050406030204" pitchFamily="18" charset="0"/>
                            </a:rPr>
                            <m:t>−</m:t>
                          </m:r>
                          <m:r>
                            <m:rPr>
                              <m:nor/>
                            </m:rPr>
                            <a:rPr lang="en-US" sz="2200" dirty="0">
                              <a:latin typeface="Cambria Math" panose="02040503050406030204" pitchFamily="18" charset="0"/>
                            </a:rPr>
                            <m:t>NAB</m:t>
                          </m:r>
                          <m:r>
                            <a:rPr lang="en-US" sz="2200" i="1" dirty="0">
                              <a:latin typeface="Cambria Math" panose="02040503050406030204" pitchFamily="18" charset="0"/>
                            </a:rPr>
                            <m:t>(</m:t>
                          </m:r>
                          <m:r>
                            <m:rPr>
                              <m:nor/>
                            </m:rPr>
                            <a:rPr lang="en-US" sz="2200" dirty="0">
                              <a:latin typeface="Cambria Math" panose="02040503050406030204" pitchFamily="18" charset="0"/>
                            </a:rPr>
                            <m:t>noad</m:t>
                          </m:r>
                          <m:r>
                            <a:rPr lang="en-US" sz="2200" i="1" dirty="0">
                              <a:latin typeface="Cambria Math" panose="02040503050406030204" pitchFamily="18" charset="0"/>
                            </a:rPr>
                            <m:t>)</m:t>
                          </m:r>
                        </m:num>
                        <m:den>
                          <m:r>
                            <m:rPr>
                              <m:nor/>
                            </m:rPr>
                            <a:rPr lang="en-US" sz="2200" dirty="0">
                              <a:latin typeface="Cambria Math" panose="02040503050406030204" pitchFamily="18" charset="0"/>
                            </a:rPr>
                            <m:t>NAB</m:t>
                          </m:r>
                          <m:r>
                            <a:rPr lang="en-US" sz="2200" i="1" dirty="0">
                              <a:latin typeface="Cambria Math" panose="02040503050406030204" pitchFamily="18" charset="0"/>
                            </a:rPr>
                            <m:t>(</m:t>
                          </m:r>
                          <m:r>
                            <m:rPr>
                              <m:nor/>
                            </m:rPr>
                            <a:rPr lang="en-US" sz="2200" dirty="0">
                              <a:latin typeface="Cambria Math" panose="02040503050406030204" pitchFamily="18" charset="0"/>
                            </a:rPr>
                            <m:t>noad</m:t>
                          </m:r>
                          <m:r>
                            <a:rPr lang="en-US" sz="2200" i="1" dirty="0">
                              <a:latin typeface="Cambria Math" panose="02040503050406030204" pitchFamily="18" charset="0"/>
                            </a:rPr>
                            <m:t>)</m:t>
                          </m:r>
                        </m:den>
                      </m:f>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4880382" y="5417533"/>
                <a:ext cx="3032112" cy="809517"/>
              </a:xfrm>
              <a:prstGeom prst="rect">
                <a:avLst/>
              </a:prstGeom>
              <a:blipFill rotWithShape="0">
                <a:blip r:embed="rId4"/>
                <a:stretch>
                  <a:fillRect/>
                </a:stretch>
              </a:blipFill>
            </p:spPr>
            <p:txBody>
              <a:bodyPr/>
              <a:lstStyle/>
              <a:p>
                <a:r>
                  <a:rPr lang="en-US">
                    <a:noFill/>
                  </a:rPr>
                  <a:t> </a:t>
                </a:r>
              </a:p>
            </p:txBody>
          </p:sp>
        </mc:Fallback>
      </mc:AlternateContent>
      <p:sp>
        <p:nvSpPr>
          <p:cNvPr id="7" name="Right Arrow 6"/>
          <p:cNvSpPr/>
          <p:nvPr/>
        </p:nvSpPr>
        <p:spPr>
          <a:xfrm rot="10800000">
            <a:off x="6396439" y="3862073"/>
            <a:ext cx="848055" cy="2839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84520" y="3354242"/>
            <a:ext cx="2914352" cy="1015663"/>
          </a:xfrm>
          <a:prstGeom prst="rect">
            <a:avLst/>
          </a:prstGeom>
          <a:noFill/>
        </p:spPr>
        <p:txBody>
          <a:bodyPr wrap="square" rtlCol="0">
            <a:spAutoFit/>
          </a:bodyPr>
          <a:lstStyle/>
          <a:p>
            <a:r>
              <a:rPr lang="en-US" sz="3000" b="1" dirty="0">
                <a:solidFill>
                  <a:srgbClr val="C00000"/>
                </a:solidFill>
              </a:rPr>
              <a:t>32% advertisers net loss</a:t>
            </a:r>
            <a:endParaRPr lang="en-US" sz="3000" dirty="0">
              <a:solidFill>
                <a:srgbClr val="C00000"/>
              </a:solidFill>
            </a:endParaRPr>
          </a:p>
        </p:txBody>
      </p:sp>
      <p:sp>
        <p:nvSpPr>
          <p:cNvPr id="5" name="Slide Number Placeholder 4"/>
          <p:cNvSpPr>
            <a:spLocks noGrp="1"/>
          </p:cNvSpPr>
          <p:nvPr>
            <p:ph type="sldNum" sz="quarter" idx="12"/>
          </p:nvPr>
        </p:nvSpPr>
        <p:spPr/>
        <p:txBody>
          <a:bodyPr/>
          <a:lstStyle/>
          <a:p>
            <a:fld id="{D3583F91-BE5E-4050-BBD6-A364F230DF43}" type="slidenum">
              <a:rPr lang="en-US" smtClean="0"/>
              <a:t>19</a:t>
            </a:fld>
            <a:endParaRPr lang="en-US" dirty="0"/>
          </a:p>
        </p:txBody>
      </p:sp>
      <p:sp>
        <p:nvSpPr>
          <p:cNvPr id="6" name="10-Point Star 5"/>
          <p:cNvSpPr/>
          <p:nvPr/>
        </p:nvSpPr>
        <p:spPr>
          <a:xfrm>
            <a:off x="3135087" y="4593770"/>
            <a:ext cx="5806610" cy="1789333"/>
          </a:xfrm>
          <a:prstGeom prst="star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Why do advertisers advertise for their brand name?</a:t>
            </a:r>
          </a:p>
        </p:txBody>
      </p:sp>
    </p:spTree>
    <p:extLst>
      <p:ext uri="{BB962C8B-B14F-4D97-AF65-F5344CB8AC3E}">
        <p14:creationId xmlns:p14="http://schemas.microsoft.com/office/powerpoint/2010/main" val="4324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3756"/>
          <a:stretch/>
        </p:blipFill>
        <p:spPr>
          <a:xfrm>
            <a:off x="2674363" y="182827"/>
            <a:ext cx="8145729" cy="6079672"/>
          </a:xfrm>
          <a:prstGeom prst="rect">
            <a:avLst/>
          </a:prstGeom>
          <a:noFill/>
        </p:spPr>
      </p:pic>
      <p:sp>
        <p:nvSpPr>
          <p:cNvPr id="3" name="Rectangle 2"/>
          <p:cNvSpPr/>
          <p:nvPr/>
        </p:nvSpPr>
        <p:spPr>
          <a:xfrm>
            <a:off x="7998201" y="4081416"/>
            <a:ext cx="2502037" cy="21810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dirty="0"/>
          </a:p>
        </p:txBody>
      </p:sp>
      <p:sp>
        <p:nvSpPr>
          <p:cNvPr id="8" name="TextBox 7"/>
          <p:cNvSpPr txBox="1"/>
          <p:nvPr/>
        </p:nvSpPr>
        <p:spPr>
          <a:xfrm>
            <a:off x="62093" y="4300243"/>
            <a:ext cx="1360950" cy="923330"/>
          </a:xfrm>
          <a:prstGeom prst="rect">
            <a:avLst/>
          </a:prstGeom>
          <a:noFill/>
        </p:spPr>
        <p:txBody>
          <a:bodyPr wrap="none" rtlCol="0">
            <a:spAutoFit/>
          </a:bodyPr>
          <a:lstStyle/>
          <a:p>
            <a:r>
              <a:rPr lang="en-US" sz="2700" b="1" dirty="0">
                <a:solidFill>
                  <a:srgbClr val="C00000"/>
                </a:solidFill>
              </a:rPr>
              <a:t>Organic </a:t>
            </a:r>
            <a:endParaRPr lang="en-US" sz="2700" b="1" dirty="0" smtClean="0">
              <a:solidFill>
                <a:srgbClr val="C00000"/>
              </a:solidFill>
            </a:endParaRPr>
          </a:p>
          <a:p>
            <a:r>
              <a:rPr lang="en-US" sz="2700" b="1" dirty="0" smtClean="0">
                <a:solidFill>
                  <a:srgbClr val="C00000"/>
                </a:solidFill>
              </a:rPr>
              <a:t>results</a:t>
            </a:r>
            <a:endParaRPr lang="en-US" sz="2700" b="1" dirty="0">
              <a:solidFill>
                <a:srgbClr val="C00000"/>
              </a:solidFill>
            </a:endParaRPr>
          </a:p>
        </p:txBody>
      </p:sp>
      <p:sp>
        <p:nvSpPr>
          <p:cNvPr id="6" name="TextBox 5"/>
          <p:cNvSpPr txBox="1"/>
          <p:nvPr/>
        </p:nvSpPr>
        <p:spPr>
          <a:xfrm>
            <a:off x="62093" y="1600199"/>
            <a:ext cx="1710020" cy="923330"/>
          </a:xfrm>
          <a:prstGeom prst="rect">
            <a:avLst/>
          </a:prstGeom>
          <a:noFill/>
        </p:spPr>
        <p:txBody>
          <a:bodyPr wrap="none" rtlCol="0">
            <a:spAutoFit/>
          </a:bodyPr>
          <a:lstStyle/>
          <a:p>
            <a:r>
              <a:rPr lang="en-US" sz="2700" b="1" dirty="0" smtClean="0">
                <a:solidFill>
                  <a:schemeClr val="accent2">
                    <a:lumMod val="75000"/>
                  </a:schemeClr>
                </a:solidFill>
              </a:rPr>
              <a:t>Sponsored</a:t>
            </a:r>
          </a:p>
          <a:p>
            <a:r>
              <a:rPr lang="en-US" sz="2700" b="1" dirty="0" smtClean="0">
                <a:solidFill>
                  <a:schemeClr val="accent2">
                    <a:lumMod val="75000"/>
                  </a:schemeClr>
                </a:solidFill>
              </a:rPr>
              <a:t>results</a:t>
            </a:r>
            <a:endParaRPr lang="en-US" sz="2700" b="1" dirty="0">
              <a:solidFill>
                <a:schemeClr val="accent2">
                  <a:lumMod val="75000"/>
                </a:schemeClr>
              </a:solidFill>
            </a:endParaRPr>
          </a:p>
        </p:txBody>
      </p:sp>
      <p:sp>
        <p:nvSpPr>
          <p:cNvPr id="12" name="TextBox 11"/>
          <p:cNvSpPr txBox="1"/>
          <p:nvPr/>
        </p:nvSpPr>
        <p:spPr>
          <a:xfrm>
            <a:off x="62093" y="154183"/>
            <a:ext cx="1071062" cy="507831"/>
          </a:xfrm>
          <a:prstGeom prst="rect">
            <a:avLst/>
          </a:prstGeom>
          <a:solidFill>
            <a:schemeClr val="bg1"/>
          </a:solidFill>
        </p:spPr>
        <p:txBody>
          <a:bodyPr wrap="none" rtlCol="0">
            <a:spAutoFit/>
          </a:bodyPr>
          <a:lstStyle/>
          <a:p>
            <a:r>
              <a:rPr lang="en-US" sz="2700" b="1" dirty="0" smtClean="0"/>
              <a:t>Query</a:t>
            </a:r>
            <a:endParaRPr lang="en-US" sz="2700" b="1" dirty="0"/>
          </a:p>
        </p:txBody>
      </p:sp>
      <p:sp>
        <p:nvSpPr>
          <p:cNvPr id="16" name="Slide Number Placeholder 15"/>
          <p:cNvSpPr>
            <a:spLocks noGrp="1"/>
          </p:cNvSpPr>
          <p:nvPr>
            <p:ph type="sldNum" sz="quarter" idx="12"/>
          </p:nvPr>
        </p:nvSpPr>
        <p:spPr/>
        <p:txBody>
          <a:bodyPr/>
          <a:lstStyle/>
          <a:p>
            <a:fld id="{D3583F91-BE5E-4050-BBD6-A364F230DF43}" type="slidenum">
              <a:rPr lang="en-US" smtClean="0"/>
              <a:t>2</a:t>
            </a:fld>
            <a:endParaRPr lang="en-US"/>
          </a:p>
        </p:txBody>
      </p:sp>
      <p:sp>
        <p:nvSpPr>
          <p:cNvPr id="18" name="Right Arrow 17"/>
          <p:cNvSpPr/>
          <p:nvPr/>
        </p:nvSpPr>
        <p:spPr>
          <a:xfrm>
            <a:off x="1779058" y="182827"/>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19" name="Right Arrow 18"/>
          <p:cNvSpPr/>
          <p:nvPr/>
        </p:nvSpPr>
        <p:spPr>
          <a:xfrm>
            <a:off x="1779058" y="1600199"/>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20" name="Right Arrow 19"/>
          <p:cNvSpPr/>
          <p:nvPr/>
        </p:nvSpPr>
        <p:spPr>
          <a:xfrm>
            <a:off x="1779058" y="4300243"/>
            <a:ext cx="807675" cy="444951"/>
          </a:xfrm>
          <a:prstGeom prst="rightArrow">
            <a:avLst>
              <a:gd name="adj1" fmla="val 50000"/>
              <a:gd name="adj2" fmla="val 723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9"/>
          </a:p>
        </p:txBody>
      </p:sp>
      <p:sp>
        <p:nvSpPr>
          <p:cNvPr id="4" name="Rectangle 3"/>
          <p:cNvSpPr/>
          <p:nvPr/>
        </p:nvSpPr>
        <p:spPr>
          <a:xfrm>
            <a:off x="2674363" y="1600199"/>
            <a:ext cx="7716546" cy="255616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74363" y="4300243"/>
            <a:ext cx="7716546" cy="19622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730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9" grpId="0" animBg="1"/>
      <p:bldP spid="20" grpId="0" animBg="1"/>
      <p:bldP spid="4"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Click-through-rate is misleading </a:t>
            </a:r>
            <a:endParaRPr lang="en-US" dirty="0"/>
          </a:p>
        </p:txBody>
      </p:sp>
      <p:sp>
        <p:nvSpPr>
          <p:cNvPr id="3" name="Content Placeholder 2"/>
          <p:cNvSpPr>
            <a:spLocks noGrp="1"/>
          </p:cNvSpPr>
          <p:nvPr>
            <p:ph idx="1"/>
          </p:nvPr>
        </p:nvSpPr>
        <p:spPr/>
        <p:txBody>
          <a:bodyPr/>
          <a:lstStyle/>
          <a:p>
            <a:r>
              <a:rPr lang="en-US" dirty="0" smtClean="0"/>
              <a:t>Click-through-rate not correlated to campaign performance </a:t>
            </a:r>
          </a:p>
        </p:txBody>
      </p:sp>
      <p:sp>
        <p:nvSpPr>
          <p:cNvPr id="4" name="Slide Number Placeholder 3"/>
          <p:cNvSpPr>
            <a:spLocks noGrp="1"/>
          </p:cNvSpPr>
          <p:nvPr>
            <p:ph type="sldNum" sz="quarter" idx="12"/>
          </p:nvPr>
        </p:nvSpPr>
        <p:spPr/>
        <p:txBody>
          <a:bodyPr/>
          <a:lstStyle/>
          <a:p>
            <a:fld id="{D3583F91-BE5E-4050-BBD6-A364F230DF43}" type="slidenum">
              <a:rPr lang="en-US" smtClean="0"/>
              <a:t>20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730" b="10523"/>
          <a:stretch/>
        </p:blipFill>
        <p:spPr>
          <a:xfrm>
            <a:off x="2849369" y="1532235"/>
            <a:ext cx="7707103" cy="36576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227618" y="5362211"/>
                <a:ext cx="3290837" cy="8745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dirty="0">
                              <a:latin typeface="Cambria Math" charset="0"/>
                            </a:rPr>
                          </m:ctrlPr>
                        </m:fPr>
                        <m:num>
                          <m:r>
                            <m:rPr>
                              <m:nor/>
                            </m:rPr>
                            <a:rPr lang="en-US" sz="2400" dirty="0">
                              <a:latin typeface="Cambria Math" panose="02040503050406030204" pitchFamily="18" charset="0"/>
                            </a:rPr>
                            <m:t>NAB</m:t>
                          </m:r>
                          <m:d>
                            <m:dPr>
                              <m:ctrlPr>
                                <a:rPr lang="en-US" sz="2400" i="1" dirty="0">
                                  <a:latin typeface="Cambria Math" charset="0"/>
                                </a:rPr>
                              </m:ctrlPr>
                            </m:dPr>
                            <m:e>
                              <m:r>
                                <m:rPr>
                                  <m:nor/>
                                </m:rPr>
                                <a:rPr lang="en-US" sz="2400" dirty="0">
                                  <a:latin typeface="Cambria Math" panose="02040503050406030204" pitchFamily="18" charset="0"/>
                                </a:rPr>
                                <m:t>ad</m:t>
                              </m:r>
                            </m:e>
                          </m:d>
                          <m:r>
                            <a:rPr lang="en-US" sz="2400" i="1" dirty="0">
                              <a:latin typeface="Cambria Math" panose="02040503050406030204" pitchFamily="18" charset="0"/>
                            </a:rPr>
                            <m:t>−</m:t>
                          </m:r>
                          <m:r>
                            <m:rPr>
                              <m:nor/>
                            </m:rPr>
                            <a:rPr lang="en-US" sz="2400" dirty="0">
                              <a:latin typeface="Cambria Math" panose="02040503050406030204" pitchFamily="18" charset="0"/>
                            </a:rPr>
                            <m:t>NAB</m:t>
                          </m:r>
                          <m:r>
                            <a:rPr lang="en-US" sz="2400" i="1" dirty="0">
                              <a:latin typeface="Cambria Math" panose="02040503050406030204" pitchFamily="18" charset="0"/>
                            </a:rPr>
                            <m:t>(</m:t>
                          </m:r>
                          <m:r>
                            <m:rPr>
                              <m:nor/>
                            </m:rPr>
                            <a:rPr lang="en-US" sz="2400" dirty="0">
                              <a:latin typeface="Cambria Math" panose="02040503050406030204" pitchFamily="18" charset="0"/>
                            </a:rPr>
                            <m:t>noad</m:t>
                          </m:r>
                          <m:r>
                            <a:rPr lang="en-US" sz="2400" i="1" dirty="0">
                              <a:latin typeface="Cambria Math" panose="02040503050406030204" pitchFamily="18" charset="0"/>
                            </a:rPr>
                            <m:t>)</m:t>
                          </m:r>
                        </m:num>
                        <m:den>
                          <m:r>
                            <m:rPr>
                              <m:nor/>
                            </m:rPr>
                            <a:rPr lang="en-US" sz="2400" dirty="0">
                              <a:latin typeface="Cambria Math" panose="02040503050406030204" pitchFamily="18" charset="0"/>
                            </a:rPr>
                            <m:t>NAB</m:t>
                          </m:r>
                          <m:r>
                            <a:rPr lang="en-US" sz="2400" i="1" dirty="0">
                              <a:latin typeface="Cambria Math" panose="02040503050406030204" pitchFamily="18" charset="0"/>
                            </a:rPr>
                            <m:t>(</m:t>
                          </m:r>
                          <m:r>
                            <m:rPr>
                              <m:nor/>
                            </m:rPr>
                            <a:rPr lang="en-US" sz="2400" dirty="0">
                              <a:latin typeface="Cambria Math" panose="02040503050406030204" pitchFamily="18" charset="0"/>
                            </a:rPr>
                            <m:t>noad</m:t>
                          </m:r>
                          <m:r>
                            <a:rPr lang="en-US" sz="2400" i="1" dirty="0">
                              <a:latin typeface="Cambria Math" panose="02040503050406030204" pitchFamily="18" charset="0"/>
                            </a:rPr>
                            <m:t>)</m:t>
                          </m:r>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227618" y="5362211"/>
                <a:ext cx="3290837" cy="874598"/>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rot="16200000">
            <a:off x="2115715" y="3130202"/>
            <a:ext cx="730558" cy="461665"/>
          </a:xfrm>
          <a:prstGeom prst="rect">
            <a:avLst/>
          </a:prstGeom>
          <a:noFill/>
        </p:spPr>
        <p:txBody>
          <a:bodyPr wrap="square" rtlCol="0">
            <a:spAutoFit/>
          </a:bodyPr>
          <a:lstStyle/>
          <a:p>
            <a:r>
              <a:rPr lang="en-US" sz="2400" dirty="0"/>
              <a:t>CTR</a:t>
            </a:r>
          </a:p>
        </p:txBody>
      </p:sp>
    </p:spTree>
    <p:extLst>
      <p:ext uri="{BB962C8B-B14F-4D97-AF65-F5344CB8AC3E}">
        <p14:creationId xmlns:p14="http://schemas.microsoft.com/office/powerpoint/2010/main" val="1898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introduce NAB which can be used measure profitability of an ad campaign without access to profit information from advertisers</a:t>
            </a:r>
          </a:p>
          <a:p>
            <a:pPr marL="0" indent="0">
              <a:buNone/>
            </a:pPr>
            <a:endParaRPr lang="en-US" dirty="0"/>
          </a:p>
          <a:p>
            <a:r>
              <a:rPr lang="en-US" dirty="0" smtClean="0"/>
              <a:t>Advertisers often target the wrong users </a:t>
            </a:r>
            <a:endParaRPr lang="en-US" dirty="0"/>
          </a:p>
          <a:p>
            <a:pPr lvl="1"/>
            <a:r>
              <a:rPr lang="en-US" dirty="0" smtClean="0"/>
              <a:t>Common </a:t>
            </a:r>
            <a:r>
              <a:rPr lang="en-US" dirty="0"/>
              <a:t>strategy of targeting own brand name can be a net loss </a:t>
            </a:r>
            <a:endParaRPr lang="en-US" dirty="0" smtClean="0"/>
          </a:p>
          <a:p>
            <a:pPr lvl="1"/>
            <a:r>
              <a:rPr lang="en-US" dirty="0" smtClean="0"/>
              <a:t>Commonly used metrics can be misleading </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21</a:t>
            </a:fld>
            <a:endParaRPr lang="en-US" dirty="0"/>
          </a:p>
        </p:txBody>
      </p:sp>
    </p:spTree>
    <p:extLst>
      <p:ext uri="{BB962C8B-B14F-4D97-AF65-F5344CB8AC3E}">
        <p14:creationId xmlns:p14="http://schemas.microsoft.com/office/powerpoint/2010/main" val="1986491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22</a:t>
            </a:fld>
            <a:endParaRPr lang="en-US" dirty="0"/>
          </a:p>
        </p:txBody>
      </p:sp>
      <p:pic>
        <p:nvPicPr>
          <p:cNvPr id="5" name="Picture 2" descr="http://www.sysnet.ucsd.edu/~voelker/pubcom/logo/CSELogo_4C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880" y="1337681"/>
            <a:ext cx="5029200" cy="1850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research.microsoft.com/a/i/c/segoe_ms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60" y="4540329"/>
            <a:ext cx="5029200" cy="573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195" t="25344" r="8987" b="34068"/>
          <a:stretch/>
        </p:blipFill>
        <p:spPr>
          <a:xfrm>
            <a:off x="439500" y="4125491"/>
            <a:ext cx="5029200" cy="1403350"/>
          </a:xfrm>
          <a:prstGeom prst="rect">
            <a:avLst/>
          </a:prstGeom>
        </p:spPr>
      </p:pic>
    </p:spTree>
    <p:extLst>
      <p:ext uri="{BB962C8B-B14F-4D97-AF65-F5344CB8AC3E}">
        <p14:creationId xmlns:p14="http://schemas.microsoft.com/office/powerpoint/2010/main" val="443331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campaign performance</a:t>
            </a:r>
            <a:endParaRPr lang="en-US" dirty="0"/>
          </a:p>
        </p:txBody>
      </p:sp>
      <p:sp>
        <p:nvSpPr>
          <p:cNvPr id="3" name="Content Placeholder 2"/>
          <p:cNvSpPr>
            <a:spLocks noGrp="1"/>
          </p:cNvSpPr>
          <p:nvPr>
            <p:ph idx="1"/>
          </p:nvPr>
        </p:nvSpPr>
        <p:spPr>
          <a:xfrm>
            <a:off x="1097280" y="1098818"/>
            <a:ext cx="10058400" cy="5107110"/>
          </a:xfrm>
        </p:spPr>
        <p:txBody>
          <a:bodyPr/>
          <a:lstStyle/>
          <a:p>
            <a:r>
              <a:rPr lang="en-US" dirty="0" smtClean="0"/>
              <a:t>Value of conversion for advertiser is unknown</a:t>
            </a:r>
          </a:p>
          <a:p>
            <a:endParaRPr lang="en-US" dirty="0"/>
          </a:p>
          <a:p>
            <a:r>
              <a:rPr lang="en-US" dirty="0" smtClean="0"/>
              <a:t>Advertiser diversity</a:t>
            </a:r>
          </a:p>
          <a:p>
            <a:pPr lvl="1"/>
            <a:r>
              <a:rPr lang="en-US" dirty="0" smtClean="0"/>
              <a:t>Six orders of magnitude difference on total ad spend</a:t>
            </a:r>
          </a:p>
          <a:p>
            <a:pPr lvl="1"/>
            <a:r>
              <a:rPr lang="en-US" dirty="0" smtClean="0"/>
              <a:t>Ad strategy comparison has to be advertiser centric</a:t>
            </a:r>
          </a:p>
          <a:p>
            <a:endParaRPr lang="en-US" dirty="0" smtClean="0"/>
          </a:p>
          <a:p>
            <a:r>
              <a:rPr lang="en-US" dirty="0" smtClean="0"/>
              <a:t>Query level analysis leads to poor statistical significance</a:t>
            </a:r>
          </a:p>
          <a:p>
            <a:pPr lvl="1"/>
            <a:r>
              <a:rPr lang="en-US" dirty="0" smtClean="0"/>
              <a:t>When comparing ad strategies we should aggregate similar queries</a:t>
            </a:r>
          </a:p>
        </p:txBody>
      </p:sp>
    </p:spTree>
    <p:extLst>
      <p:ext uri="{BB962C8B-B14F-4D97-AF65-F5344CB8AC3E}">
        <p14:creationId xmlns:p14="http://schemas.microsoft.com/office/powerpoint/2010/main" val="133857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Huge and growing industry</a:t>
            </a:r>
            <a:endParaRPr lang="en-US" dirty="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1730376273"/>
              </p:ext>
            </p:extLst>
          </p:nvPr>
        </p:nvGraphicFramePr>
        <p:xfrm>
          <a:off x="1261504" y="1013544"/>
          <a:ext cx="9729952" cy="4957609"/>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rot="20665679">
            <a:off x="5795889" y="3376246"/>
            <a:ext cx="583814" cy="369332"/>
          </a:xfrm>
          <a:prstGeom prst="rect">
            <a:avLst/>
          </a:prstGeom>
          <a:noFill/>
        </p:spPr>
        <p:txBody>
          <a:bodyPr wrap="none" rtlCol="0">
            <a:spAutoFit/>
          </a:bodyPr>
          <a:lstStyle/>
          <a:p>
            <a:r>
              <a:rPr lang="en-US" b="1" dirty="0"/>
              <a:t>20%</a:t>
            </a:r>
          </a:p>
        </p:txBody>
      </p:sp>
      <p:sp>
        <p:nvSpPr>
          <p:cNvPr id="3" name="Slide Number Placeholder 2"/>
          <p:cNvSpPr>
            <a:spLocks noGrp="1"/>
          </p:cNvSpPr>
          <p:nvPr>
            <p:ph type="sldNum" sz="quarter" idx="12"/>
          </p:nvPr>
        </p:nvSpPr>
        <p:spPr/>
        <p:txBody>
          <a:bodyPr/>
          <a:lstStyle/>
          <a:p>
            <a:fld id="{D3583F91-BE5E-4050-BBD6-A364F230DF43}" type="slidenum">
              <a:rPr lang="en-US" smtClean="0"/>
              <a:t>3</a:t>
            </a:fld>
            <a:endParaRPr lang="en-US" dirty="0"/>
          </a:p>
        </p:txBody>
      </p:sp>
      <p:sp>
        <p:nvSpPr>
          <p:cNvPr id="4" name="TextBox 3"/>
          <p:cNvSpPr txBox="1"/>
          <p:nvPr/>
        </p:nvSpPr>
        <p:spPr>
          <a:xfrm>
            <a:off x="1097280" y="5986161"/>
            <a:ext cx="4474943" cy="369332"/>
          </a:xfrm>
          <a:prstGeom prst="rect">
            <a:avLst/>
          </a:prstGeom>
          <a:noFill/>
        </p:spPr>
        <p:txBody>
          <a:bodyPr wrap="none" rtlCol="0">
            <a:spAutoFit/>
          </a:bodyPr>
          <a:lstStyle/>
          <a:p>
            <a:r>
              <a:rPr lang="en-US" dirty="0" smtClean="0"/>
              <a:t>Source: </a:t>
            </a:r>
            <a:r>
              <a:rPr lang="en-US" smtClean="0"/>
              <a:t>IAB/PwC Internet Ad Revenue reports</a:t>
            </a:r>
            <a:endParaRPr lang="en-US"/>
          </a:p>
        </p:txBody>
      </p:sp>
    </p:spTree>
    <p:extLst>
      <p:ext uri="{BB962C8B-B14F-4D97-AF65-F5344CB8AC3E}">
        <p14:creationId xmlns:p14="http://schemas.microsoft.com/office/powerpoint/2010/main" val="424546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835" b="19135"/>
          <a:stretch/>
        </p:blipFill>
        <p:spPr>
          <a:xfrm>
            <a:off x="1772242" y="0"/>
            <a:ext cx="5157294" cy="611419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8370" b="1988"/>
          <a:stretch/>
        </p:blipFill>
        <p:spPr>
          <a:xfrm>
            <a:off x="6929536" y="0"/>
            <a:ext cx="5202938" cy="6114197"/>
          </a:xfrm>
          <a:prstGeom prst="rect">
            <a:avLst/>
          </a:prstGeom>
        </p:spPr>
      </p:pic>
      <p:sp>
        <p:nvSpPr>
          <p:cNvPr id="7" name="Rectangle 6"/>
          <p:cNvSpPr/>
          <p:nvPr/>
        </p:nvSpPr>
        <p:spPr>
          <a:xfrm>
            <a:off x="1772241" y="1451897"/>
            <a:ext cx="5157295" cy="255616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72241" y="4089949"/>
            <a:ext cx="5157295" cy="19622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093" y="4089949"/>
            <a:ext cx="1361206" cy="507831"/>
          </a:xfrm>
          <a:prstGeom prst="rect">
            <a:avLst/>
          </a:prstGeom>
          <a:noFill/>
        </p:spPr>
        <p:txBody>
          <a:bodyPr wrap="none" rtlCol="0">
            <a:spAutoFit/>
          </a:bodyPr>
          <a:lstStyle/>
          <a:p>
            <a:r>
              <a:rPr lang="en-US" sz="2700" b="1" dirty="0">
                <a:solidFill>
                  <a:srgbClr val="C00000"/>
                </a:solidFill>
              </a:rPr>
              <a:t>Organic </a:t>
            </a:r>
            <a:endParaRPr lang="en-US" sz="2700" b="1" dirty="0" smtClean="0">
              <a:solidFill>
                <a:srgbClr val="C00000"/>
              </a:solidFill>
            </a:endParaRPr>
          </a:p>
        </p:txBody>
      </p:sp>
      <p:sp>
        <p:nvSpPr>
          <p:cNvPr id="10" name="TextBox 9"/>
          <p:cNvSpPr txBox="1"/>
          <p:nvPr/>
        </p:nvSpPr>
        <p:spPr>
          <a:xfrm>
            <a:off x="62093" y="1451897"/>
            <a:ext cx="1710148" cy="507831"/>
          </a:xfrm>
          <a:prstGeom prst="rect">
            <a:avLst/>
          </a:prstGeom>
          <a:noFill/>
        </p:spPr>
        <p:txBody>
          <a:bodyPr wrap="none" rtlCol="0">
            <a:spAutoFit/>
          </a:bodyPr>
          <a:lstStyle/>
          <a:p>
            <a:r>
              <a:rPr lang="en-US" sz="2700" b="1" dirty="0" smtClean="0">
                <a:solidFill>
                  <a:schemeClr val="accent2">
                    <a:lumMod val="75000"/>
                  </a:schemeClr>
                </a:solidFill>
              </a:rPr>
              <a:t>Sponsored</a:t>
            </a:r>
          </a:p>
        </p:txBody>
      </p:sp>
      <p:sp>
        <p:nvSpPr>
          <p:cNvPr id="11" name="Rectangle 10"/>
          <p:cNvSpPr/>
          <p:nvPr/>
        </p:nvSpPr>
        <p:spPr>
          <a:xfrm>
            <a:off x="6929535" y="1131375"/>
            <a:ext cx="5202939" cy="49208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50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576"/>
          <a:stretch/>
        </p:blipFill>
        <p:spPr>
          <a:xfrm>
            <a:off x="4143428" y="0"/>
            <a:ext cx="5494889" cy="6183824"/>
          </a:xfrm>
          <a:prstGeom prst="rect">
            <a:avLst/>
          </a:prstGeom>
        </p:spPr>
      </p:pic>
      <p:sp>
        <p:nvSpPr>
          <p:cNvPr id="3" name="Rectangle 2"/>
          <p:cNvSpPr/>
          <p:nvPr/>
        </p:nvSpPr>
        <p:spPr>
          <a:xfrm>
            <a:off x="4143428" y="1606880"/>
            <a:ext cx="5494889" cy="99189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8933" y="1606880"/>
            <a:ext cx="1512722" cy="507831"/>
          </a:xfrm>
          <a:prstGeom prst="rect">
            <a:avLst/>
          </a:prstGeom>
          <a:noFill/>
        </p:spPr>
        <p:txBody>
          <a:bodyPr wrap="none" rtlCol="0">
            <a:spAutoFit/>
          </a:bodyPr>
          <a:lstStyle/>
          <a:p>
            <a:r>
              <a:rPr lang="en-US" sz="2700" b="1" dirty="0" smtClean="0">
                <a:solidFill>
                  <a:schemeClr val="accent2">
                    <a:lumMod val="75000"/>
                  </a:schemeClr>
                </a:solidFill>
              </a:rPr>
              <a:t>Brand Ad</a:t>
            </a:r>
          </a:p>
        </p:txBody>
      </p:sp>
      <p:sp>
        <p:nvSpPr>
          <p:cNvPr id="5" name="Rectangle 4"/>
          <p:cNvSpPr/>
          <p:nvPr/>
        </p:nvSpPr>
        <p:spPr>
          <a:xfrm>
            <a:off x="4143428" y="2660765"/>
            <a:ext cx="5494889" cy="13842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18933" y="2660765"/>
            <a:ext cx="2300245" cy="507831"/>
          </a:xfrm>
          <a:prstGeom prst="rect">
            <a:avLst/>
          </a:prstGeom>
          <a:noFill/>
          <a:ln>
            <a:noFill/>
          </a:ln>
        </p:spPr>
        <p:txBody>
          <a:bodyPr wrap="none" rtlCol="0">
            <a:spAutoFit/>
          </a:bodyPr>
          <a:lstStyle/>
          <a:p>
            <a:r>
              <a:rPr lang="en-US" sz="2700" b="1" smtClean="0">
                <a:solidFill>
                  <a:schemeClr val="accent1"/>
                </a:solidFill>
              </a:rPr>
              <a:t>Competitor Ad</a:t>
            </a:r>
            <a:endParaRPr lang="en-US" sz="2700" b="1" dirty="0" smtClean="0">
              <a:solidFill>
                <a:schemeClr val="accent1"/>
              </a:solidFill>
            </a:endParaRPr>
          </a:p>
        </p:txBody>
      </p:sp>
      <p:sp>
        <p:nvSpPr>
          <p:cNvPr id="7" name="10-Point Star 6"/>
          <p:cNvSpPr/>
          <p:nvPr/>
        </p:nvSpPr>
        <p:spPr>
          <a:xfrm>
            <a:off x="3135087" y="4593770"/>
            <a:ext cx="5806610" cy="1789333"/>
          </a:xfrm>
          <a:prstGeom prst="star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Are common advertising strategies profitable?</a:t>
            </a:r>
            <a:endParaRPr lang="en-US" sz="2600" dirty="0"/>
          </a:p>
        </p:txBody>
      </p:sp>
    </p:spTree>
    <p:extLst>
      <p:ext uri="{BB962C8B-B14F-4D97-AF65-F5344CB8AC3E}">
        <p14:creationId xmlns:p14="http://schemas.microsoft.com/office/powerpoint/2010/main" val="37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for campaign analysis</a:t>
            </a:r>
            <a:endParaRPr lang="en-US" dirty="0"/>
          </a:p>
        </p:txBody>
      </p:sp>
      <p:sp>
        <p:nvSpPr>
          <p:cNvPr id="3" name="Content Placeholder 2"/>
          <p:cNvSpPr>
            <a:spLocks noGrp="1"/>
          </p:cNvSpPr>
          <p:nvPr>
            <p:ph idx="1"/>
          </p:nvPr>
        </p:nvSpPr>
        <p:spPr>
          <a:xfrm>
            <a:off x="1097280" y="1098818"/>
            <a:ext cx="10058400" cy="5156208"/>
          </a:xfrm>
        </p:spPr>
        <p:txBody>
          <a:bodyPr/>
          <a:lstStyle/>
          <a:p>
            <a:r>
              <a:rPr lang="en-US" dirty="0" smtClean="0"/>
              <a:t>Click-through-rate (CTR)</a:t>
            </a:r>
          </a:p>
          <a:p>
            <a:pPr lvl="1"/>
            <a:r>
              <a:rPr lang="en-US" dirty="0" smtClean="0"/>
              <a:t>Measures </a:t>
            </a:r>
            <a:r>
              <a:rPr lang="en-US" dirty="0" smtClean="0"/>
              <a:t>ability to attract </a:t>
            </a:r>
            <a:r>
              <a:rPr lang="en-US" dirty="0" smtClean="0"/>
              <a:t>users but not quality of users</a:t>
            </a:r>
            <a:endParaRPr lang="en-US" dirty="0"/>
          </a:p>
          <a:p>
            <a:endParaRPr lang="en-US" dirty="0" smtClean="0"/>
          </a:p>
          <a:p>
            <a:r>
              <a:rPr lang="en-US" dirty="0" smtClean="0"/>
              <a:t>Cost </a:t>
            </a:r>
            <a:r>
              <a:rPr lang="en-US" dirty="0" smtClean="0"/>
              <a:t>per acquisition (CPA) or cost per conversion:</a:t>
            </a:r>
          </a:p>
          <a:p>
            <a:pPr lvl="1"/>
            <a:r>
              <a:rPr lang="en-US" dirty="0" smtClean="0"/>
              <a:t>Does not capture profitability (e.g., in case of organic results)</a:t>
            </a:r>
            <a:endParaRPr lang="en-US" dirty="0"/>
          </a:p>
          <a:p>
            <a:endParaRPr lang="en-US" dirty="0" smtClean="0"/>
          </a:p>
          <a:p>
            <a:r>
              <a:rPr lang="en-US" dirty="0" smtClean="0"/>
              <a:t>Profit-per-impression</a:t>
            </a:r>
          </a:p>
          <a:p>
            <a:pPr lvl="1"/>
            <a:r>
              <a:rPr lang="en-US" dirty="0" smtClean="0"/>
              <a:t>Requires access to sensitive financial information from advertisers</a:t>
            </a:r>
            <a:endParaRPr lang="en-US" dirty="0"/>
          </a:p>
          <a:p>
            <a:endParaRPr lang="en-US" dirty="0" smtClean="0"/>
          </a:p>
        </p:txBody>
      </p:sp>
    </p:spTree>
    <p:extLst>
      <p:ext uri="{BB962C8B-B14F-4D97-AF65-F5344CB8AC3E}">
        <p14:creationId xmlns:p14="http://schemas.microsoft.com/office/powerpoint/2010/main" val="565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Flow </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2513" y="2466332"/>
            <a:ext cx="1035102" cy="106981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9560" y="2749361"/>
            <a:ext cx="1632792" cy="1069816"/>
          </a:xfrm>
          <a:prstGeom prst="rect">
            <a:avLst/>
          </a:prstGeom>
        </p:spPr>
      </p:pic>
      <p:pic>
        <p:nvPicPr>
          <p:cNvPr id="21" name="Picture 20" descr="G.B.Y.Logos.1.png"/>
          <p:cNvPicPr>
            <a:picLocks noChangeAspect="1"/>
          </p:cNvPicPr>
          <p:nvPr/>
        </p:nvPicPr>
        <p:blipFill>
          <a:blip r:embed="rId5" cstate="screen"/>
          <a:stretch>
            <a:fillRect/>
          </a:stretch>
        </p:blipFill>
        <p:spPr>
          <a:xfrm>
            <a:off x="5706776" y="1453926"/>
            <a:ext cx="1792121" cy="1398133"/>
          </a:xfrm>
          <a:prstGeom prst="rect">
            <a:avLst/>
          </a:prstGeom>
        </p:spPr>
      </p:pic>
      <p:cxnSp>
        <p:nvCxnSpPr>
          <p:cNvPr id="27" name="Straight Arrow Connector 26"/>
          <p:cNvCxnSpPr>
            <a:stCxn id="6" idx="3"/>
            <a:endCxn id="21" idx="1"/>
          </p:cNvCxnSpPr>
          <p:nvPr/>
        </p:nvCxnSpPr>
        <p:spPr>
          <a:xfrm flipV="1">
            <a:off x="3622353" y="2152993"/>
            <a:ext cx="2084423" cy="11312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21" idx="2"/>
            <a:endCxn id="6" idx="3"/>
          </p:cNvCxnSpPr>
          <p:nvPr/>
        </p:nvCxnSpPr>
        <p:spPr>
          <a:xfrm rot="5400000">
            <a:off x="4896490" y="1577921"/>
            <a:ext cx="432211" cy="29804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31308" y="3601724"/>
            <a:ext cx="2497061" cy="1971762"/>
          </a:xfrm>
          <a:prstGeom prst="rect">
            <a:avLst/>
          </a:prstGeom>
        </p:spPr>
      </p:pic>
      <p:cxnSp>
        <p:nvCxnSpPr>
          <p:cNvPr id="45" name="Curved Connector 44"/>
          <p:cNvCxnSpPr>
            <a:stCxn id="6" idx="0"/>
            <a:endCxn id="21" idx="0"/>
          </p:cNvCxnSpPr>
          <p:nvPr/>
        </p:nvCxnSpPr>
        <p:spPr>
          <a:xfrm rot="5400000" flipH="1" flipV="1">
            <a:off x="4056678" y="203203"/>
            <a:ext cx="1295436" cy="3796880"/>
          </a:xfrm>
          <a:prstGeom prst="curvedConnector3">
            <a:avLst>
              <a:gd name="adj1" fmla="val 11764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21" idx="0"/>
            <a:endCxn id="4" idx="0"/>
          </p:cNvCxnSpPr>
          <p:nvPr/>
        </p:nvCxnSpPr>
        <p:spPr>
          <a:xfrm rot="16200000" flipH="1">
            <a:off x="7740247" y="316514"/>
            <a:ext cx="1012407" cy="3287228"/>
          </a:xfrm>
          <a:prstGeom prst="curvedConnector3">
            <a:avLst>
              <a:gd name="adj1" fmla="val -2258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3583F91-BE5E-4050-BBD6-A364F230DF43}" type="slidenum">
              <a:rPr lang="en-US" smtClean="0"/>
              <a:t>7</a:t>
            </a:fld>
            <a:endParaRPr lang="en-US"/>
          </a:p>
        </p:txBody>
      </p:sp>
      <p:sp>
        <p:nvSpPr>
          <p:cNvPr id="7" name="TextBox 6"/>
          <p:cNvSpPr txBox="1"/>
          <p:nvPr/>
        </p:nvSpPr>
        <p:spPr>
          <a:xfrm>
            <a:off x="5147475" y="3166816"/>
            <a:ext cx="1893467" cy="369332"/>
          </a:xfrm>
          <a:prstGeom prst="rect">
            <a:avLst/>
          </a:prstGeom>
          <a:noFill/>
        </p:spPr>
        <p:txBody>
          <a:bodyPr wrap="none" rtlCol="0">
            <a:spAutoFit/>
          </a:bodyPr>
          <a:lstStyle/>
          <a:p>
            <a:r>
              <a:rPr lang="en-US" dirty="0"/>
              <a:t>Search impression</a:t>
            </a:r>
          </a:p>
        </p:txBody>
      </p:sp>
      <p:sp>
        <p:nvSpPr>
          <p:cNvPr id="17" name="TextBox 16"/>
          <p:cNvSpPr txBox="1"/>
          <p:nvPr/>
        </p:nvSpPr>
        <p:spPr>
          <a:xfrm>
            <a:off x="8950279" y="4178845"/>
            <a:ext cx="1397577" cy="369332"/>
          </a:xfrm>
          <a:prstGeom prst="rect">
            <a:avLst/>
          </a:prstGeom>
          <a:noFill/>
        </p:spPr>
        <p:txBody>
          <a:bodyPr wrap="square" rtlCol="0">
            <a:spAutoFit/>
          </a:bodyPr>
          <a:lstStyle/>
          <a:p>
            <a:pPr algn="ctr"/>
            <a:r>
              <a:rPr lang="en-US" dirty="0"/>
              <a:t>Conversion</a:t>
            </a:r>
          </a:p>
        </p:txBody>
      </p:sp>
      <p:cxnSp>
        <p:nvCxnSpPr>
          <p:cNvPr id="18" name="Curved Connector 17"/>
          <p:cNvCxnSpPr>
            <a:stCxn id="4" idx="2"/>
            <a:endCxn id="21" idx="3"/>
          </p:cNvCxnSpPr>
          <p:nvPr/>
        </p:nvCxnSpPr>
        <p:spPr>
          <a:xfrm rot="5400000" flipH="1">
            <a:off x="8002902" y="1648986"/>
            <a:ext cx="1383156" cy="2391168"/>
          </a:xfrm>
          <a:prstGeom prst="curvedConnector4">
            <a:avLst>
              <a:gd name="adj1" fmla="val -16527"/>
              <a:gd name="adj2" fmla="val 6765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a:stretch>
            <a:fillRect/>
          </a:stretch>
        </p:blipFill>
        <p:spPr>
          <a:xfrm>
            <a:off x="9951676" y="3450066"/>
            <a:ext cx="834446" cy="798843"/>
          </a:xfrm>
          <a:prstGeom prst="rect">
            <a:avLst/>
          </a:prstGeom>
        </p:spPr>
      </p:pic>
    </p:spTree>
    <p:extLst>
      <p:ext uri="{BB962C8B-B14F-4D97-AF65-F5344CB8AC3E}">
        <p14:creationId xmlns:p14="http://schemas.microsoft.com/office/powerpoint/2010/main" val="1748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t>
            </a:r>
            <a:r>
              <a:rPr lang="en-US" dirty="0" smtClean="0"/>
              <a:t>engine </a:t>
            </a:r>
            <a:r>
              <a:rPr lang="en-US" dirty="0" smtClean="0"/>
              <a:t>data</a:t>
            </a:r>
            <a:endParaRPr lang="en-US" dirty="0"/>
          </a:p>
        </p:txBody>
      </p:sp>
      <p:sp>
        <p:nvSpPr>
          <p:cNvPr id="3" name="Content Placeholder 2"/>
          <p:cNvSpPr>
            <a:spLocks noGrp="1"/>
          </p:cNvSpPr>
          <p:nvPr>
            <p:ph idx="1"/>
          </p:nvPr>
        </p:nvSpPr>
        <p:spPr/>
        <p:txBody>
          <a:bodyPr/>
          <a:lstStyle/>
          <a:p>
            <a:r>
              <a:rPr lang="en-US" dirty="0" smtClean="0"/>
              <a:t>User click information </a:t>
            </a:r>
          </a:p>
          <a:p>
            <a:pPr marL="0" indent="0">
              <a:buNone/>
            </a:pPr>
            <a:endParaRPr lang="en-US" dirty="0"/>
          </a:p>
          <a:p>
            <a:r>
              <a:rPr lang="en-US" dirty="0" smtClean="0"/>
              <a:t>Cost of a particular advertising strategy</a:t>
            </a:r>
          </a:p>
          <a:p>
            <a:endParaRPr lang="en-US" dirty="0" smtClean="0"/>
          </a:p>
          <a:p>
            <a:r>
              <a:rPr lang="en-US" dirty="0" smtClean="0"/>
              <a:t>Number of conversions that an advertiser receives</a:t>
            </a:r>
            <a:endParaRPr lang="en-US" dirty="0"/>
          </a:p>
          <a:p>
            <a:endParaRPr lang="en-US" dirty="0"/>
          </a:p>
        </p:txBody>
      </p:sp>
      <p:sp>
        <p:nvSpPr>
          <p:cNvPr id="4" name="Slide Number Placeholder 3"/>
          <p:cNvSpPr>
            <a:spLocks noGrp="1"/>
          </p:cNvSpPr>
          <p:nvPr>
            <p:ph type="sldNum" sz="quarter" idx="12"/>
          </p:nvPr>
        </p:nvSpPr>
        <p:spPr/>
        <p:txBody>
          <a:bodyPr/>
          <a:lstStyle/>
          <a:p>
            <a:fld id="{D3583F91-BE5E-4050-BBD6-A364F230DF43}" type="slidenum">
              <a:rPr lang="en-US" smtClean="0"/>
              <a:t>8</a:t>
            </a:fld>
            <a:endParaRPr lang="en-US" dirty="0"/>
          </a:p>
        </p:txBody>
      </p:sp>
      <p:sp>
        <p:nvSpPr>
          <p:cNvPr id="5" name="10-Point Star 4"/>
          <p:cNvSpPr/>
          <p:nvPr/>
        </p:nvSpPr>
        <p:spPr>
          <a:xfrm>
            <a:off x="3135087" y="4484915"/>
            <a:ext cx="5806610" cy="1789333"/>
          </a:xfrm>
          <a:prstGeom prst="star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How much is a conversion worth to the advertiser?</a:t>
            </a:r>
            <a:endParaRPr lang="en-US" sz="2600" dirty="0"/>
          </a:p>
        </p:txBody>
      </p:sp>
    </p:spTree>
    <p:extLst>
      <p:ext uri="{BB962C8B-B14F-4D97-AF65-F5344CB8AC3E}">
        <p14:creationId xmlns:p14="http://schemas.microsoft.com/office/powerpoint/2010/main" val="12429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 conversion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Advertisers specify bid value for an ad</a:t>
                </a:r>
              </a:p>
              <a:p>
                <a:pPr lvl="1"/>
                <a:r>
                  <a:rPr lang="en-US" dirty="0"/>
                  <a:t>Indicates how much they are willing to </a:t>
                </a:r>
                <a:r>
                  <a:rPr lang="en-US" dirty="0" smtClean="0"/>
                  <a:t>spend</a:t>
                </a:r>
                <a:endParaRPr lang="en-US" dirty="0"/>
              </a:p>
              <a:p>
                <a:endParaRPr lang="en-US" dirty="0" smtClean="0"/>
              </a:p>
              <a:p>
                <a:r>
                  <a:rPr lang="en-US" dirty="0" smtClean="0"/>
                  <a:t>We assume that advertisers are rational and want overall advertising to be profitable </a:t>
                </a:r>
              </a:p>
              <a:p>
                <a:endParaRPr lang="en-US" dirty="0"/>
              </a:p>
              <a:p>
                <a:r>
                  <a:rPr lang="en-US" b="0" dirty="0" smtClean="0">
                    <a:ea typeface="Cambria Math" panose="02040503050406030204" pitchFamily="18" charset="0"/>
                  </a:rPr>
                  <a:t>Value of a converison, </a:t>
                </a:r>
                <a14:m>
                  <m:oMath xmlns:m="http://schemas.openxmlformats.org/officeDocument/2006/math">
                    <m:r>
                      <a:rPr lang="en-US" b="0" i="1" dirty="0" smtClean="0">
                        <a:latin typeface="Cambria Math" panose="02040503050406030204" pitchFamily="18" charset="0"/>
                        <a:ea typeface="Cambria Math" panose="02040503050406030204" pitchFamily="18" charset="0"/>
                      </a:rPr>
                      <m:t>𝜆</m:t>
                    </m:r>
                    <m:r>
                      <a:rPr lang="en-US" b="0" i="1" dirty="0" smtClean="0">
                        <a:latin typeface="Cambria Math" panose="02040503050406030204" pitchFamily="18" charset="0"/>
                        <a:ea typeface="Cambria Math" panose="02040503050406030204" pitchFamily="18" charset="0"/>
                      </a:rPr>
                      <m:t> = </m:t>
                    </m:r>
                    <m:f>
                      <m:fPr>
                        <m:ctrlPr>
                          <a:rPr lang="en-US" i="1" dirty="0" smtClean="0">
                            <a:latin typeface="Cambria Math" charset="0"/>
                          </a:rPr>
                        </m:ctrlPr>
                      </m:fPr>
                      <m:num>
                        <m:r>
                          <m:rPr>
                            <m:nor/>
                          </m:rPr>
                          <a:rPr lang="en-US" b="0" i="0" dirty="0" smtClean="0">
                            <a:latin typeface="Cambria Math" panose="02040503050406030204" pitchFamily="18" charset="0"/>
                          </a:rPr>
                          <m:t>money</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advertiser</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is</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wiling</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to</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spend</m:t>
                        </m:r>
                      </m:num>
                      <m:den>
                        <m:r>
                          <m:rPr>
                            <m:nor/>
                          </m:rPr>
                          <a:rPr lang="en-US" b="0" i="0" dirty="0" smtClean="0">
                            <a:latin typeface="Cambria Math" panose="02040503050406030204" pitchFamily="18" charset="0"/>
                          </a:rPr>
                          <m:t>number</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of</m:t>
                        </m:r>
                        <m:r>
                          <m:rPr>
                            <m:nor/>
                          </m:rPr>
                          <a:rPr lang="en-US" b="0" i="0" dirty="0" smtClean="0">
                            <a:latin typeface="Cambria Math" panose="02040503050406030204" pitchFamily="18" charset="0"/>
                          </a:rPr>
                          <m:t> </m:t>
                        </m:r>
                        <m:r>
                          <m:rPr>
                            <m:nor/>
                          </m:rPr>
                          <a:rPr lang="en-US" b="0" i="0" dirty="0" smtClean="0">
                            <a:latin typeface="Cambria Math" panose="02040503050406030204" pitchFamily="18" charset="0"/>
                          </a:rPr>
                          <m:t>conversions</m:t>
                        </m:r>
                        <m:r>
                          <m:rPr>
                            <m:nor/>
                          </m:rPr>
                          <a:rPr lang="en-US" b="0" i="0" dirty="0" smtClean="0">
                            <a:latin typeface="Cambria Math" panose="02040503050406030204" pitchFamily="18" charset="0"/>
                          </a:rPr>
                          <m:t> </m:t>
                        </m:r>
                      </m:den>
                    </m:f>
                  </m:oMath>
                </a14:m>
                <a:endParaRPr lang="en-US" b="0" i="1" dirty="0" smtClean="0">
                  <a:latin typeface="Cambria Math" panose="02040503050406030204" pitchFamily="18" charset="0"/>
                </a:endParaRPr>
              </a:p>
              <a:p>
                <a:endParaRPr lang="en-US" b="0" i="1"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18" t="-198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D3583F91-BE5E-4050-BBD6-A364F230DF43}" type="slidenum">
              <a:rPr lang="en-US" smtClean="0"/>
              <a:t>9</a:t>
            </a:fld>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538742" y="5149626"/>
                <a:ext cx="4021870" cy="1129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 </m:t>
                      </m:r>
                      <m:f>
                        <m:fPr>
                          <m:ctrlPr>
                            <a:rPr lang="en-US" sz="2600" i="1">
                              <a:latin typeface="Cambria Math" charset="0"/>
                              <a:ea typeface="Cambria Math" panose="02040503050406030204" pitchFamily="18" charset="0"/>
                            </a:rPr>
                          </m:ctrlPr>
                        </m:fPr>
                        <m:num>
                          <m:r>
                            <m:rPr>
                              <m:nor/>
                            </m:rPr>
                            <a:rPr lang="en-US" sz="2600">
                              <a:latin typeface="Cambria Math" panose="02040503050406030204" pitchFamily="18" charset="0"/>
                              <a:ea typeface="Cambria Math" panose="02040503050406030204" pitchFamily="18" charset="0"/>
                            </a:rPr>
                            <m:t>total</m:t>
                          </m:r>
                          <m:r>
                            <m:rPr>
                              <m:nor/>
                            </m:rPr>
                            <a:rPr lang="en-US" sz="2600">
                              <a:latin typeface="Cambria Math" panose="02040503050406030204" pitchFamily="18" charset="0"/>
                              <a:ea typeface="Cambria Math" panose="02040503050406030204" pitchFamily="18" charset="0"/>
                            </a:rPr>
                            <m:t> </m:t>
                          </m:r>
                          <m:r>
                            <m:rPr>
                              <m:nor/>
                            </m:rPr>
                            <a:rPr lang="en-US" sz="2600">
                              <a:latin typeface="Cambria Math" panose="02040503050406030204" pitchFamily="18" charset="0"/>
                              <a:ea typeface="Cambria Math" panose="02040503050406030204" pitchFamily="18" charset="0"/>
                            </a:rPr>
                            <m:t>bid</m:t>
                          </m:r>
                          <m:r>
                            <m:rPr>
                              <m:nor/>
                            </m:rPr>
                            <a:rPr lang="en-US" sz="2600">
                              <a:latin typeface="Cambria Math" panose="02040503050406030204" pitchFamily="18" charset="0"/>
                              <a:ea typeface="Cambria Math" panose="02040503050406030204" pitchFamily="18" charset="0"/>
                            </a:rPr>
                            <m:t> </m:t>
                          </m:r>
                          <m:r>
                            <m:rPr>
                              <m:nor/>
                            </m:rPr>
                            <a:rPr lang="en-US" sz="2600">
                              <a:latin typeface="Cambria Math" panose="02040503050406030204" pitchFamily="18" charset="0"/>
                              <a:ea typeface="Cambria Math" panose="02040503050406030204" pitchFamily="18" charset="0"/>
                            </a:rPr>
                            <m:t>value</m:t>
                          </m:r>
                        </m:num>
                        <m:den>
                          <m:r>
                            <m:rPr>
                              <m:nor/>
                            </m:rPr>
                            <a:rPr lang="en-US" sz="2600">
                              <a:latin typeface="Cambria Math" panose="02040503050406030204" pitchFamily="18" charset="0"/>
                              <a:ea typeface="Cambria Math" panose="02040503050406030204" pitchFamily="18" charset="0"/>
                            </a:rPr>
                            <m:t>number</m:t>
                          </m:r>
                          <m:r>
                            <m:rPr>
                              <m:nor/>
                            </m:rPr>
                            <a:rPr lang="en-US" sz="2600">
                              <a:latin typeface="Cambria Math" panose="02040503050406030204" pitchFamily="18" charset="0"/>
                              <a:ea typeface="Cambria Math" panose="02040503050406030204" pitchFamily="18" charset="0"/>
                            </a:rPr>
                            <m:t> </m:t>
                          </m:r>
                          <m:r>
                            <m:rPr>
                              <m:nor/>
                            </m:rPr>
                            <a:rPr lang="en-US" sz="2600">
                              <a:latin typeface="Cambria Math" panose="02040503050406030204" pitchFamily="18" charset="0"/>
                              <a:ea typeface="Cambria Math" panose="02040503050406030204" pitchFamily="18" charset="0"/>
                            </a:rPr>
                            <m:t>of</m:t>
                          </m:r>
                          <m:r>
                            <m:rPr>
                              <m:nor/>
                            </m:rPr>
                            <a:rPr lang="en-US" sz="2600">
                              <a:latin typeface="Cambria Math" panose="02040503050406030204" pitchFamily="18" charset="0"/>
                              <a:ea typeface="Cambria Math" panose="02040503050406030204" pitchFamily="18" charset="0"/>
                            </a:rPr>
                            <m:t> </m:t>
                          </m:r>
                          <m:r>
                            <m:rPr>
                              <m:nor/>
                            </m:rPr>
                            <a:rPr lang="en-US" sz="2600">
                              <a:latin typeface="Cambria Math" panose="02040503050406030204" pitchFamily="18" charset="0"/>
                              <a:ea typeface="Cambria Math" panose="02040503050406030204" pitchFamily="18" charset="0"/>
                            </a:rPr>
                            <m:t>conversions</m:t>
                          </m:r>
                          <m:r>
                            <a:rPr lang="en-US" sz="2600" i="1">
                              <a:latin typeface="Cambria Math" panose="02040503050406030204" pitchFamily="18" charset="0"/>
                              <a:ea typeface="Cambria Math" panose="02040503050406030204" pitchFamily="18" charset="0"/>
                            </a:rPr>
                            <m:t> </m:t>
                          </m:r>
                        </m:den>
                      </m:f>
                    </m:oMath>
                  </m:oMathPara>
                </a14:m>
                <a:endParaRPr lang="en-US" sz="26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38742" y="5149626"/>
                <a:ext cx="4021870" cy="112922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9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0.8"/>
</p:tagLst>
</file>

<file path=ppt/tags/tag2.xml><?xml version="1.0" encoding="utf-8"?>
<p:tagLst xmlns:a="http://schemas.openxmlformats.org/drawingml/2006/main" xmlns:r="http://schemas.openxmlformats.org/officeDocument/2006/relationships" xmlns:p="http://schemas.openxmlformats.org/presentationml/2006/main">
  <p:tag name="NAME" val="RectangleText"/>
</p:tagLst>
</file>

<file path=ppt/tags/tag3.xml><?xml version="1.0" encoding="utf-8"?>
<p:tagLst xmlns:a="http://schemas.openxmlformats.org/drawingml/2006/main" xmlns:r="http://schemas.openxmlformats.org/officeDocument/2006/relationships" xmlns:p="http://schemas.openxmlformats.org/presentationml/2006/main">
  <p:tag name="NAME" val="RectangleText"/>
</p:tagLst>
</file>

<file path=ppt/tags/tag4.xml><?xml version="1.0" encoding="utf-8"?>
<p:tagLst xmlns:a="http://schemas.openxmlformats.org/drawingml/2006/main" xmlns:r="http://schemas.openxmlformats.org/officeDocument/2006/relationships" xmlns:p="http://schemas.openxmlformats.org/presentationml/2006/main">
  <p:tag name="NAME" val="RectangleText"/>
</p:tagLst>
</file>

<file path=ppt/tags/tag5.xml><?xml version="1.0" encoding="utf-8"?>
<p:tagLst xmlns:a="http://schemas.openxmlformats.org/drawingml/2006/main" xmlns:r="http://schemas.openxmlformats.org/officeDocument/2006/relationships" xmlns:p="http://schemas.openxmlformats.org/presentationml/2006/main">
  <p:tag name="NAME" val="RectangleText"/>
</p:tagLst>
</file>

<file path=ppt/theme/theme1.xml><?xml version="1.0" encoding="utf-8"?>
<a:theme xmlns:a="http://schemas.openxmlformats.org/drawingml/2006/main" name="KDD Final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KDD Final Theme" id="{BF975D80-AE99-4568-8CF6-99E3C25297CC}" vid="{B290DD64-617C-45C7-AD5F-358E90ABB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KDD Final Theme</Template>
  <TotalTime>2796</TotalTime>
  <Words>2824</Words>
  <Application>Microsoft Macintosh PowerPoint</Application>
  <PresentationFormat>Widescreen</PresentationFormat>
  <Paragraphs>257</Paragraphs>
  <Slides>23</Slides>
  <Notes>23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-윤명조130</vt:lpstr>
      <vt:lpstr>Calibri</vt:lpstr>
      <vt:lpstr>Calibri Light</vt:lpstr>
      <vt:lpstr>Cambria Math</vt:lpstr>
      <vt:lpstr>Wingdings</vt:lpstr>
      <vt:lpstr>굴림</vt:lpstr>
      <vt:lpstr>Arial</vt:lpstr>
      <vt:lpstr>KDD Final Theme</vt:lpstr>
      <vt:lpstr>Empirical Analysis of Search Advertising Strategies</vt:lpstr>
      <vt:lpstr>PowerPoint Presentation</vt:lpstr>
      <vt:lpstr>Huge and growing industry</vt:lpstr>
      <vt:lpstr>PowerPoint Presentation</vt:lpstr>
      <vt:lpstr>PowerPoint Presentation</vt:lpstr>
      <vt:lpstr>Metrics for campaign analysis</vt:lpstr>
      <vt:lpstr>User Flow </vt:lpstr>
      <vt:lpstr>Search engine data</vt:lpstr>
      <vt:lpstr>Value of a conversion </vt:lpstr>
      <vt:lpstr>Net acquisition benefit (NAB) </vt:lpstr>
      <vt:lpstr>Computing NAB </vt:lpstr>
      <vt:lpstr>Comparing ad strategies</vt:lpstr>
      <vt:lpstr>Common ad strategies we analyze</vt:lpstr>
      <vt:lpstr>PowerPoint Presentation</vt:lpstr>
      <vt:lpstr>Search engine dataset</vt:lpstr>
      <vt:lpstr>Advertising for own brand name</vt:lpstr>
      <vt:lpstr>Advertising for own brand name</vt:lpstr>
      <vt:lpstr>Advertising on own brand name</vt:lpstr>
      <vt:lpstr>Incremental benefit is limited</vt:lpstr>
      <vt:lpstr>Click-through-rate is misleading </vt:lpstr>
      <vt:lpstr>Summary</vt:lpstr>
      <vt:lpstr>Thank you</vt:lpstr>
      <vt:lpstr>Measuring campaign performance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Analysis of Search Advertising Strategies</dc:title>
  <dc:creator>Bhanu Vattikonda</dc:creator>
  <cp:lastModifiedBy>Bhanu Vattikonda</cp:lastModifiedBy>
  <cp:revision>315</cp:revision>
  <dcterms:created xsi:type="dcterms:W3CDTF">2015-10-12T02:55:18Z</dcterms:created>
  <dcterms:modified xsi:type="dcterms:W3CDTF">2015-10-28T04:22:38Z</dcterms:modified>
</cp:coreProperties>
</file>